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bril Fatface" charset="1" panose="02000503000000020003"/>
      <p:regular r:id="rId16"/>
    </p:embeddedFont>
    <p:embeddedFont>
      <p:font typeface="Atkinson Hyperlegible" charset="1" panose="00000000000000000000"/>
      <p:regular r:id="rId17"/>
    </p:embeddedFont>
    <p:embeddedFont>
      <p:font typeface="Yeseva One" charset="1" panose="00000500000000000000"/>
      <p:regular r:id="rId18"/>
    </p:embeddedFont>
    <p:embeddedFont>
      <p:font typeface="Atkinson Hyperlegible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6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0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B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5244">
            <a:off x="7118487" y="447257"/>
            <a:ext cx="8981828" cy="7014229"/>
          </a:xfrm>
          <a:custGeom>
            <a:avLst/>
            <a:gdLst/>
            <a:ahLst/>
            <a:cxnLst/>
            <a:rect r="r" b="b" t="t" l="l"/>
            <a:pathLst>
              <a:path h="7014229" w="8981828">
                <a:moveTo>
                  <a:pt x="0" y="0"/>
                </a:moveTo>
                <a:lnTo>
                  <a:pt x="8981828" y="0"/>
                </a:lnTo>
                <a:lnTo>
                  <a:pt x="8981828" y="7014230"/>
                </a:lnTo>
                <a:lnTo>
                  <a:pt x="0" y="7014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3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31851">
            <a:off x="2138345" y="-1273176"/>
            <a:ext cx="10588292" cy="14970592"/>
          </a:xfrm>
          <a:custGeom>
            <a:avLst/>
            <a:gdLst/>
            <a:ahLst/>
            <a:cxnLst/>
            <a:rect r="r" b="b" t="t" l="l"/>
            <a:pathLst>
              <a:path h="14970592" w="10588292">
                <a:moveTo>
                  <a:pt x="0" y="0"/>
                </a:moveTo>
                <a:lnTo>
                  <a:pt x="10588291" y="0"/>
                </a:lnTo>
                <a:lnTo>
                  <a:pt x="10588291" y="14970593"/>
                </a:lnTo>
                <a:lnTo>
                  <a:pt x="0" y="1497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56430">
            <a:off x="-858451" y="1024543"/>
            <a:ext cx="5383019" cy="1702380"/>
          </a:xfrm>
          <a:custGeom>
            <a:avLst/>
            <a:gdLst/>
            <a:ahLst/>
            <a:cxnLst/>
            <a:rect r="r" b="b" t="t" l="l"/>
            <a:pathLst>
              <a:path h="1702380" w="5383019">
                <a:moveTo>
                  <a:pt x="0" y="0"/>
                </a:moveTo>
                <a:lnTo>
                  <a:pt x="5383020" y="0"/>
                </a:lnTo>
                <a:lnTo>
                  <a:pt x="5383020" y="1702380"/>
                </a:lnTo>
                <a:lnTo>
                  <a:pt x="0" y="170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35119">
            <a:off x="11714091" y="3740205"/>
            <a:ext cx="5440519" cy="5435425"/>
            <a:chOff x="0" y="0"/>
            <a:chExt cx="934345" cy="9334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4345" cy="933470"/>
            </a:xfrm>
            <a:custGeom>
              <a:avLst/>
              <a:gdLst/>
              <a:ahLst/>
              <a:cxnLst/>
              <a:rect r="r" b="b" t="t" l="l"/>
              <a:pathLst>
                <a:path h="933470" w="934345">
                  <a:moveTo>
                    <a:pt x="0" y="0"/>
                  </a:moveTo>
                  <a:lnTo>
                    <a:pt x="934345" y="0"/>
                  </a:lnTo>
                  <a:lnTo>
                    <a:pt x="934345" y="933470"/>
                  </a:lnTo>
                  <a:lnTo>
                    <a:pt x="0" y="933470"/>
                  </a:lnTo>
                  <a:close/>
                </a:path>
              </a:pathLst>
            </a:custGeom>
            <a:blipFill>
              <a:blip r:embed="rId6"/>
              <a:stretch>
                <a:fillRect l="-5031" t="0" r="-5031" b="0"/>
              </a:stretch>
            </a:blipFill>
            <a:ln w="3429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468872"/>
            <a:ext cx="12846527" cy="101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7401">
                <a:solidFill>
                  <a:srgbClr val="363464"/>
                </a:solidFill>
                <a:latin typeface="Abril Fatface"/>
                <a:ea typeface="Abril Fatface"/>
                <a:cs typeface="Abril Fatface"/>
                <a:sym typeface="Abril Fatface"/>
              </a:rPr>
              <a:t>ECOPRENEUR HACKATHON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651" y="4278513"/>
            <a:ext cx="10421670" cy="532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105" indent="-409053" lvl="1">
              <a:lnSpc>
                <a:spcPts val="5304"/>
              </a:lnSpc>
              <a:buFont typeface="Arial"/>
              <a:buChar char="•"/>
            </a:pPr>
            <a:r>
              <a:rPr lang="en-US" sz="378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Title: ReP</a:t>
            </a:r>
            <a:r>
              <a:rPr lang="en-US" sz="378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ouch – A Smart &amp; Sustainable Packaging Solution</a:t>
            </a:r>
          </a:p>
          <a:p>
            <a:pPr algn="l" marL="818105" indent="-409053" lvl="1">
              <a:lnSpc>
                <a:spcPts val="5304"/>
              </a:lnSpc>
              <a:buFont typeface="Arial"/>
              <a:buChar char="•"/>
            </a:pPr>
            <a:r>
              <a:rPr lang="en-US" sz="378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Subtitle: Bioplastics + Refill System + AI = Cleaner Earth</a:t>
            </a:r>
          </a:p>
          <a:p>
            <a:pPr algn="l" marL="818105" indent="-409053" lvl="1">
              <a:lnSpc>
                <a:spcPts val="5304"/>
              </a:lnSpc>
              <a:buFont typeface="Arial"/>
              <a:buChar char="•"/>
            </a:pPr>
            <a:r>
              <a:rPr lang="en-US" sz="378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Presented by: The Avalanche</a:t>
            </a:r>
          </a:p>
          <a:p>
            <a:pPr algn="l" marL="818105" indent="-409053" lvl="1">
              <a:lnSpc>
                <a:spcPts val="5304"/>
              </a:lnSpc>
              <a:buFont typeface="Arial"/>
              <a:buChar char="•"/>
            </a:pPr>
            <a:r>
              <a:rPr lang="en-US" sz="378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Team Members: Riya Saraf, Shreya Saraf, Sonam Nimje, Sameeksha Vishwakarma</a:t>
            </a:r>
          </a:p>
          <a:p>
            <a:pPr algn="l">
              <a:lnSpc>
                <a:spcPts val="530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B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125208" y="1841767"/>
            <a:ext cx="6133569" cy="4600177"/>
          </a:xfrm>
          <a:custGeom>
            <a:avLst/>
            <a:gdLst/>
            <a:ahLst/>
            <a:cxnLst/>
            <a:rect r="r" b="b" t="t" l="l"/>
            <a:pathLst>
              <a:path h="4600177" w="6133569">
                <a:moveTo>
                  <a:pt x="0" y="0"/>
                </a:moveTo>
                <a:lnTo>
                  <a:pt x="6133569" y="0"/>
                </a:lnTo>
                <a:lnTo>
                  <a:pt x="6133569" y="4600177"/>
                </a:lnTo>
                <a:lnTo>
                  <a:pt x="0" y="460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70033" y="2528465"/>
            <a:ext cx="12599087" cy="5910117"/>
          </a:xfrm>
          <a:custGeom>
            <a:avLst/>
            <a:gdLst/>
            <a:ahLst/>
            <a:cxnLst/>
            <a:rect r="r" b="b" t="t" l="l"/>
            <a:pathLst>
              <a:path h="5910117" w="12599087">
                <a:moveTo>
                  <a:pt x="0" y="0"/>
                </a:moveTo>
                <a:lnTo>
                  <a:pt x="12599086" y="0"/>
                </a:lnTo>
                <a:lnTo>
                  <a:pt x="12599086" y="5910117"/>
                </a:lnTo>
                <a:lnTo>
                  <a:pt x="0" y="591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4165">
            <a:off x="2639289" y="1530516"/>
            <a:ext cx="9623569" cy="1995898"/>
            <a:chOff x="0" y="0"/>
            <a:chExt cx="7631748" cy="15828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0795" y="-1905"/>
              <a:ext cx="7642417" cy="1584579"/>
            </a:xfrm>
            <a:custGeom>
              <a:avLst/>
              <a:gdLst/>
              <a:ahLst/>
              <a:cxnLst/>
              <a:rect r="r" b="b" t="t" l="l"/>
              <a:pathLst>
                <a:path h="1584579" w="7642417">
                  <a:moveTo>
                    <a:pt x="7626288" y="186309"/>
                  </a:moveTo>
                  <a:cubicBezTo>
                    <a:pt x="7625906" y="125349"/>
                    <a:pt x="7635305" y="8509"/>
                    <a:pt x="7635305" y="8509"/>
                  </a:cubicBezTo>
                  <a:lnTo>
                    <a:pt x="7490397" y="6223"/>
                  </a:lnTo>
                  <a:lnTo>
                    <a:pt x="7284911" y="16002"/>
                  </a:lnTo>
                  <a:cubicBezTo>
                    <a:pt x="7284911" y="16002"/>
                    <a:pt x="6951282" y="0"/>
                    <a:pt x="6919405" y="14986"/>
                  </a:cubicBezTo>
                  <a:cubicBezTo>
                    <a:pt x="6887402" y="29972"/>
                    <a:pt x="6821489" y="6223"/>
                    <a:pt x="6821489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938911"/>
                  </a:lnTo>
                  <a:lnTo>
                    <a:pt x="25019" y="1117727"/>
                  </a:lnTo>
                  <a:cubicBezTo>
                    <a:pt x="25019" y="1117727"/>
                    <a:pt x="0" y="1158875"/>
                    <a:pt x="16002" y="1318895"/>
                  </a:cubicBezTo>
                  <a:cubicBezTo>
                    <a:pt x="32004" y="1478915"/>
                    <a:pt x="49276" y="1574165"/>
                    <a:pt x="49276" y="1574165"/>
                  </a:cubicBezTo>
                  <a:lnTo>
                    <a:pt x="132842" y="1574419"/>
                  </a:lnTo>
                  <a:lnTo>
                    <a:pt x="305562" y="1557909"/>
                  </a:lnTo>
                  <a:lnTo>
                    <a:pt x="532511" y="1575435"/>
                  </a:lnTo>
                  <a:lnTo>
                    <a:pt x="771144" y="1584579"/>
                  </a:lnTo>
                  <a:lnTo>
                    <a:pt x="906526" y="1559433"/>
                  </a:lnTo>
                  <a:lnTo>
                    <a:pt x="1008761" y="1576705"/>
                  </a:lnTo>
                  <a:lnTo>
                    <a:pt x="6886258" y="1578610"/>
                  </a:lnTo>
                  <a:lnTo>
                    <a:pt x="7129209" y="1579245"/>
                  </a:lnTo>
                  <a:lnTo>
                    <a:pt x="7366065" y="1569593"/>
                  </a:lnTo>
                  <a:lnTo>
                    <a:pt x="7552373" y="1580388"/>
                  </a:lnTo>
                  <a:lnTo>
                    <a:pt x="7629843" y="1580642"/>
                  </a:lnTo>
                  <a:lnTo>
                    <a:pt x="7630224" y="1432687"/>
                  </a:lnTo>
                  <a:lnTo>
                    <a:pt x="7630479" y="1319022"/>
                  </a:lnTo>
                  <a:lnTo>
                    <a:pt x="7622604" y="1113536"/>
                  </a:lnTo>
                  <a:lnTo>
                    <a:pt x="7631494" y="945388"/>
                  </a:lnTo>
                  <a:lnTo>
                    <a:pt x="7633272" y="671576"/>
                  </a:lnTo>
                  <a:lnTo>
                    <a:pt x="7642417" y="424561"/>
                  </a:lnTo>
                  <a:cubicBezTo>
                    <a:pt x="7642417" y="424561"/>
                    <a:pt x="7626415" y="247015"/>
                    <a:pt x="7626033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726574">
            <a:off x="12757418" y="5370789"/>
            <a:ext cx="2526849" cy="2724365"/>
          </a:xfrm>
          <a:custGeom>
            <a:avLst/>
            <a:gdLst/>
            <a:ahLst/>
            <a:cxnLst/>
            <a:rect r="r" b="b" t="t" l="l"/>
            <a:pathLst>
              <a:path h="2724365" w="2526849">
                <a:moveTo>
                  <a:pt x="0" y="0"/>
                </a:moveTo>
                <a:lnTo>
                  <a:pt x="2526849" y="0"/>
                </a:lnTo>
                <a:lnTo>
                  <a:pt x="2526849" y="2724365"/>
                </a:lnTo>
                <a:lnTo>
                  <a:pt x="0" y="272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62823">
            <a:off x="12396230" y="5599641"/>
            <a:ext cx="4135939" cy="3365620"/>
          </a:xfrm>
          <a:custGeom>
            <a:avLst/>
            <a:gdLst/>
            <a:ahLst/>
            <a:cxnLst/>
            <a:rect r="r" b="b" t="t" l="l"/>
            <a:pathLst>
              <a:path h="3365620" w="4135939">
                <a:moveTo>
                  <a:pt x="0" y="0"/>
                </a:moveTo>
                <a:lnTo>
                  <a:pt x="4135939" y="0"/>
                </a:lnTo>
                <a:lnTo>
                  <a:pt x="4135939" y="3365620"/>
                </a:lnTo>
                <a:lnTo>
                  <a:pt x="0" y="3365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2846">
            <a:off x="1782188" y="5882390"/>
            <a:ext cx="1673385" cy="3084580"/>
          </a:xfrm>
          <a:custGeom>
            <a:avLst/>
            <a:gdLst/>
            <a:ahLst/>
            <a:cxnLst/>
            <a:rect r="r" b="b" t="t" l="l"/>
            <a:pathLst>
              <a:path h="3084580" w="1673385">
                <a:moveTo>
                  <a:pt x="0" y="0"/>
                </a:moveTo>
                <a:lnTo>
                  <a:pt x="1673385" y="0"/>
                </a:lnTo>
                <a:lnTo>
                  <a:pt x="1673385" y="3084580"/>
                </a:lnTo>
                <a:lnTo>
                  <a:pt x="0" y="3084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0748" y="4199957"/>
            <a:ext cx="10397164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28" indent="-604514" lvl="1">
              <a:lnSpc>
                <a:spcPts val="6719"/>
              </a:lnSpc>
              <a:buFont typeface="Arial"/>
              <a:buChar char="•"/>
            </a:pPr>
            <a:r>
              <a:rPr lang="en-US" sz="55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Thank</a:t>
            </a:r>
            <a:r>
              <a:rPr lang="en-US" sz="5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 for your time!</a:t>
            </a:r>
          </a:p>
          <a:p>
            <a:pPr algn="l" marL="1209028" indent="-604514" lvl="1">
              <a:lnSpc>
                <a:spcPts val="6719"/>
              </a:lnSpc>
              <a:buFont typeface="Arial"/>
              <a:buChar char="•"/>
            </a:pPr>
            <a:r>
              <a:rPr lang="en-US" sz="5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We believe that small changes in packaging = big changes for Earth</a:t>
            </a:r>
          </a:p>
          <a:p>
            <a:pPr algn="l" marL="0" indent="0" lvl="1">
              <a:lnSpc>
                <a:spcPts val="67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-74165">
            <a:off x="2879812" y="1928375"/>
            <a:ext cx="874487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75"/>
              </a:lnSpc>
              <a:spcBef>
                <a:spcPct val="0"/>
              </a:spcBef>
            </a:pPr>
            <a:r>
              <a:rPr lang="en-US" sz="95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THANK 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470832" y="3345568"/>
            <a:ext cx="4759215" cy="765948"/>
            <a:chOff x="0" y="0"/>
            <a:chExt cx="11433855" cy="18401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0795" y="-1905"/>
              <a:ext cx="11444523" cy="1841943"/>
            </a:xfrm>
            <a:custGeom>
              <a:avLst/>
              <a:gdLst/>
              <a:ahLst/>
              <a:cxnLst/>
              <a:rect r="r" b="b" t="t" l="l"/>
              <a:pathLst>
                <a:path h="1841943" w="11444523">
                  <a:moveTo>
                    <a:pt x="11428394" y="186309"/>
                  </a:moveTo>
                  <a:cubicBezTo>
                    <a:pt x="11428013" y="125349"/>
                    <a:pt x="11437411" y="8509"/>
                    <a:pt x="11437411" y="8509"/>
                  </a:cubicBezTo>
                  <a:lnTo>
                    <a:pt x="11292504" y="6223"/>
                  </a:lnTo>
                  <a:lnTo>
                    <a:pt x="11087018" y="16002"/>
                  </a:lnTo>
                  <a:cubicBezTo>
                    <a:pt x="11087018" y="16002"/>
                    <a:pt x="10753389" y="0"/>
                    <a:pt x="10721512" y="14986"/>
                  </a:cubicBezTo>
                  <a:cubicBezTo>
                    <a:pt x="10689508" y="29972"/>
                    <a:pt x="10623595" y="6223"/>
                    <a:pt x="10623595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196275"/>
                  </a:lnTo>
                  <a:lnTo>
                    <a:pt x="25019" y="1375091"/>
                  </a:lnTo>
                  <a:cubicBezTo>
                    <a:pt x="25019" y="1375091"/>
                    <a:pt x="0" y="1416239"/>
                    <a:pt x="16002" y="1576259"/>
                  </a:cubicBezTo>
                  <a:cubicBezTo>
                    <a:pt x="32004" y="1736279"/>
                    <a:pt x="49276" y="1831529"/>
                    <a:pt x="49276" y="1831529"/>
                  </a:cubicBezTo>
                  <a:lnTo>
                    <a:pt x="132842" y="1831783"/>
                  </a:lnTo>
                  <a:lnTo>
                    <a:pt x="305562" y="1815273"/>
                  </a:lnTo>
                  <a:lnTo>
                    <a:pt x="532511" y="1832799"/>
                  </a:lnTo>
                  <a:lnTo>
                    <a:pt x="771144" y="1841943"/>
                  </a:lnTo>
                  <a:lnTo>
                    <a:pt x="906526" y="1816797"/>
                  </a:lnTo>
                  <a:lnTo>
                    <a:pt x="1008761" y="1834069"/>
                  </a:lnTo>
                  <a:lnTo>
                    <a:pt x="10688365" y="1835974"/>
                  </a:lnTo>
                  <a:lnTo>
                    <a:pt x="10931316" y="1836609"/>
                  </a:lnTo>
                  <a:lnTo>
                    <a:pt x="11168171" y="1826957"/>
                  </a:lnTo>
                  <a:lnTo>
                    <a:pt x="11354480" y="1837752"/>
                  </a:lnTo>
                  <a:lnTo>
                    <a:pt x="11431950" y="1838006"/>
                  </a:lnTo>
                  <a:lnTo>
                    <a:pt x="11432331" y="1690051"/>
                  </a:lnTo>
                  <a:lnTo>
                    <a:pt x="11432585" y="1576386"/>
                  </a:lnTo>
                  <a:lnTo>
                    <a:pt x="11424711" y="1370900"/>
                  </a:lnTo>
                  <a:lnTo>
                    <a:pt x="11433601" y="1202752"/>
                  </a:lnTo>
                  <a:lnTo>
                    <a:pt x="11435379" y="671576"/>
                  </a:lnTo>
                  <a:lnTo>
                    <a:pt x="11444523" y="424561"/>
                  </a:lnTo>
                  <a:cubicBezTo>
                    <a:pt x="11444523" y="424561"/>
                    <a:pt x="11428521" y="247015"/>
                    <a:pt x="11428140" y="186055"/>
                  </a:cubicBezTo>
                  <a:close/>
                </a:path>
              </a:pathLst>
            </a:custGeom>
            <a:solidFill>
              <a:srgbClr val="BDBBF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726483" y="3467557"/>
            <a:ext cx="42479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Let’s Reuse. Refill. RePouch.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7298">
            <a:off x="-3009191" y="-939938"/>
            <a:ext cx="8605299" cy="12166876"/>
          </a:xfrm>
          <a:custGeom>
            <a:avLst/>
            <a:gdLst/>
            <a:ahLst/>
            <a:cxnLst/>
            <a:rect r="r" b="b" t="t" l="l"/>
            <a:pathLst>
              <a:path h="12166876" w="8605299">
                <a:moveTo>
                  <a:pt x="8605299" y="0"/>
                </a:moveTo>
                <a:lnTo>
                  <a:pt x="0" y="0"/>
                </a:lnTo>
                <a:lnTo>
                  <a:pt x="0" y="12166876"/>
                </a:lnTo>
                <a:lnTo>
                  <a:pt x="8605299" y="12166876"/>
                </a:lnTo>
                <a:lnTo>
                  <a:pt x="86052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41906" y="1028700"/>
            <a:ext cx="14246094" cy="2674626"/>
            <a:chOff x="0" y="0"/>
            <a:chExt cx="10787167" cy="202523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795" y="-1905"/>
              <a:ext cx="10797835" cy="2027009"/>
            </a:xfrm>
            <a:custGeom>
              <a:avLst/>
              <a:gdLst/>
              <a:ahLst/>
              <a:cxnLst/>
              <a:rect r="r" b="b" t="t" l="l"/>
              <a:pathLst>
                <a:path h="2027009" w="10797835">
                  <a:moveTo>
                    <a:pt x="10781706" y="186309"/>
                  </a:moveTo>
                  <a:cubicBezTo>
                    <a:pt x="10781325" y="125349"/>
                    <a:pt x="10790723" y="8509"/>
                    <a:pt x="10790723" y="8509"/>
                  </a:cubicBezTo>
                  <a:lnTo>
                    <a:pt x="10645816" y="6223"/>
                  </a:lnTo>
                  <a:lnTo>
                    <a:pt x="10440330" y="16002"/>
                  </a:lnTo>
                  <a:cubicBezTo>
                    <a:pt x="10440330" y="16002"/>
                    <a:pt x="10106701" y="0"/>
                    <a:pt x="10074824" y="14986"/>
                  </a:cubicBezTo>
                  <a:cubicBezTo>
                    <a:pt x="10042820" y="29972"/>
                    <a:pt x="9976907" y="6223"/>
                    <a:pt x="9976907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381341"/>
                  </a:lnTo>
                  <a:lnTo>
                    <a:pt x="25019" y="1560157"/>
                  </a:lnTo>
                  <a:cubicBezTo>
                    <a:pt x="25019" y="1560157"/>
                    <a:pt x="0" y="1601305"/>
                    <a:pt x="16002" y="1761325"/>
                  </a:cubicBezTo>
                  <a:cubicBezTo>
                    <a:pt x="32004" y="1921345"/>
                    <a:pt x="49276" y="2016595"/>
                    <a:pt x="49276" y="2016595"/>
                  </a:cubicBezTo>
                  <a:lnTo>
                    <a:pt x="132842" y="2016849"/>
                  </a:lnTo>
                  <a:lnTo>
                    <a:pt x="305562" y="2000339"/>
                  </a:lnTo>
                  <a:lnTo>
                    <a:pt x="532511" y="2017865"/>
                  </a:lnTo>
                  <a:lnTo>
                    <a:pt x="771144" y="2027009"/>
                  </a:lnTo>
                  <a:lnTo>
                    <a:pt x="906526" y="2001863"/>
                  </a:lnTo>
                  <a:lnTo>
                    <a:pt x="1008761" y="2019135"/>
                  </a:lnTo>
                  <a:lnTo>
                    <a:pt x="10041677" y="2021040"/>
                  </a:lnTo>
                  <a:lnTo>
                    <a:pt x="10284628" y="2021675"/>
                  </a:lnTo>
                  <a:lnTo>
                    <a:pt x="10521483" y="2012023"/>
                  </a:lnTo>
                  <a:lnTo>
                    <a:pt x="10707792" y="2022818"/>
                  </a:lnTo>
                  <a:lnTo>
                    <a:pt x="10785262" y="2023072"/>
                  </a:lnTo>
                  <a:lnTo>
                    <a:pt x="10785643" y="1875117"/>
                  </a:lnTo>
                  <a:lnTo>
                    <a:pt x="10785897" y="1761452"/>
                  </a:lnTo>
                  <a:lnTo>
                    <a:pt x="10778023" y="1555966"/>
                  </a:lnTo>
                  <a:lnTo>
                    <a:pt x="10786913" y="1387818"/>
                  </a:lnTo>
                  <a:lnTo>
                    <a:pt x="10788691" y="671576"/>
                  </a:lnTo>
                  <a:lnTo>
                    <a:pt x="10797835" y="424561"/>
                  </a:lnTo>
                  <a:cubicBezTo>
                    <a:pt x="10797835" y="424561"/>
                    <a:pt x="10781833" y="247015"/>
                    <a:pt x="10781452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74862" y="1361118"/>
            <a:ext cx="13982268" cy="234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0"/>
              </a:lnSpc>
              <a:spcBef>
                <a:spcPct val="0"/>
              </a:spcBef>
            </a:pPr>
            <a:r>
              <a:rPr lang="en-US" sz="78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PLA</a:t>
            </a:r>
            <a:r>
              <a:rPr lang="en-US" sz="7800" strike="noStrike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STIC IS EVERYWHERE — AND THAT’S A PROBLEM</a:t>
            </a:r>
          </a:p>
          <a:p>
            <a:pPr algn="l" marL="0" indent="0" lvl="0">
              <a:lnSpc>
                <a:spcPts val="22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168356" y="4344684"/>
            <a:ext cx="11579224" cy="5053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483" indent="-389241" lvl="1">
              <a:lnSpc>
                <a:spcPts val="5048"/>
              </a:lnSpc>
              <a:buFont typeface="Arial"/>
              <a:buChar char="•"/>
            </a:pPr>
            <a:r>
              <a:rPr lang="en-US" sz="3605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FMCG products = largest source of </a:t>
            </a:r>
            <a:r>
              <a:rPr lang="en-US" b="true" sz="3605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single-use plastic</a:t>
            </a:r>
          </a:p>
          <a:p>
            <a:pPr algn="l" marL="778483" indent="-389241" lvl="1">
              <a:lnSpc>
                <a:spcPts val="5048"/>
              </a:lnSpc>
              <a:buFont typeface="Arial"/>
              <a:buChar char="•"/>
            </a:pPr>
            <a:r>
              <a:rPr lang="en-US" sz="3605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Most plastic ends up in</a:t>
            </a:r>
            <a:r>
              <a:rPr lang="en-US" b="true" sz="3605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landfills or oceans</a:t>
            </a:r>
          </a:p>
          <a:p>
            <a:pPr algn="l" marL="778483" indent="-389241" lvl="1">
              <a:lnSpc>
                <a:spcPts val="5048"/>
              </a:lnSpc>
              <a:buFont typeface="Arial"/>
              <a:buChar char="•"/>
            </a:pPr>
            <a:r>
              <a:rPr lang="en-US" sz="3605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Customers want </a:t>
            </a:r>
            <a:r>
              <a:rPr lang="en-US" b="true" sz="3605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eco-friendly options</a:t>
            </a:r>
            <a:r>
              <a:rPr lang="en-US" sz="3605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but don’t want to compromise on convenience or price</a:t>
            </a:r>
          </a:p>
          <a:p>
            <a:pPr algn="l" marL="778483" indent="-389241" lvl="1">
              <a:lnSpc>
                <a:spcPts val="5048"/>
              </a:lnSpc>
              <a:buFont typeface="Arial"/>
              <a:buChar char="•"/>
            </a:pPr>
            <a:r>
              <a:rPr lang="en-US" sz="3605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FMCG companies want to go green but worry about </a:t>
            </a:r>
            <a:r>
              <a:rPr lang="en-US" b="true" sz="3605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cost, logistics, and customer satisfaction</a:t>
            </a:r>
          </a:p>
          <a:p>
            <a:pPr algn="l">
              <a:lnSpc>
                <a:spcPts val="5048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480916" y="4207524"/>
            <a:ext cx="5055509" cy="5050776"/>
            <a:chOff x="0" y="0"/>
            <a:chExt cx="934345" cy="933470"/>
          </a:xfrm>
        </p:grpSpPr>
        <p:sp>
          <p:nvSpPr>
            <p:cNvPr name="Freeform 8" id="8"/>
            <p:cNvSpPr/>
            <p:nvPr/>
          </p:nvSpPr>
          <p:spPr>
            <a:xfrm flipH="false" flipV="false" rot="-375173">
              <a:off x="-48056" y="-48106"/>
              <a:ext cx="1030457" cy="1029682"/>
            </a:xfrm>
            <a:custGeom>
              <a:avLst/>
              <a:gdLst/>
              <a:ahLst/>
              <a:cxnLst/>
              <a:rect r="r" b="b" t="t" l="l"/>
              <a:pathLst>
                <a:path h="1029682" w="1030457">
                  <a:moveTo>
                    <a:pt x="101671" y="0"/>
                  </a:moveTo>
                  <a:lnTo>
                    <a:pt x="1030457" y="101766"/>
                  </a:lnTo>
                  <a:lnTo>
                    <a:pt x="928786" y="1029682"/>
                  </a:lnTo>
                  <a:lnTo>
                    <a:pt x="0" y="927916"/>
                  </a:lnTo>
                  <a:close/>
                </a:path>
              </a:pathLst>
            </a:custGeom>
            <a:blipFill>
              <a:blip r:embed="rId4"/>
              <a:stretch>
                <a:fillRect l="0" t="-37" r="0" b="-37"/>
              </a:stretch>
            </a:blipFill>
            <a:ln w="3429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194433">
            <a:off x="4184098" y="8356973"/>
            <a:ext cx="1311091" cy="1496058"/>
          </a:xfrm>
          <a:custGeom>
            <a:avLst/>
            <a:gdLst/>
            <a:ahLst/>
            <a:cxnLst/>
            <a:rect r="r" b="b" t="t" l="l"/>
            <a:pathLst>
              <a:path h="1496058" w="1311091">
                <a:moveTo>
                  <a:pt x="0" y="0"/>
                </a:moveTo>
                <a:lnTo>
                  <a:pt x="1311091" y="0"/>
                </a:lnTo>
                <a:lnTo>
                  <a:pt x="1311091" y="1496058"/>
                </a:lnTo>
                <a:lnTo>
                  <a:pt x="0" y="1496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903" y="1181344"/>
            <a:ext cx="9080578" cy="2510707"/>
            <a:chOff x="0" y="0"/>
            <a:chExt cx="11063975" cy="3059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795" y="-1905"/>
              <a:ext cx="11074643" cy="3060878"/>
            </a:xfrm>
            <a:custGeom>
              <a:avLst/>
              <a:gdLst/>
              <a:ahLst/>
              <a:cxnLst/>
              <a:rect r="r" b="b" t="t" l="l"/>
              <a:pathLst>
                <a:path h="3060878" w="11074643">
                  <a:moveTo>
                    <a:pt x="11058514" y="186309"/>
                  </a:moveTo>
                  <a:cubicBezTo>
                    <a:pt x="11058133" y="125349"/>
                    <a:pt x="11067531" y="8509"/>
                    <a:pt x="11067531" y="8509"/>
                  </a:cubicBezTo>
                  <a:lnTo>
                    <a:pt x="10922624" y="6223"/>
                  </a:lnTo>
                  <a:lnTo>
                    <a:pt x="10717138" y="16002"/>
                  </a:lnTo>
                  <a:cubicBezTo>
                    <a:pt x="10717138" y="16002"/>
                    <a:pt x="10383509" y="0"/>
                    <a:pt x="10351632" y="14986"/>
                  </a:cubicBezTo>
                  <a:cubicBezTo>
                    <a:pt x="10319628" y="29972"/>
                    <a:pt x="10253715" y="6223"/>
                    <a:pt x="10253715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415210"/>
                  </a:lnTo>
                  <a:lnTo>
                    <a:pt x="25019" y="2594026"/>
                  </a:lnTo>
                  <a:cubicBezTo>
                    <a:pt x="25019" y="2594026"/>
                    <a:pt x="0" y="2635174"/>
                    <a:pt x="16002" y="2795194"/>
                  </a:cubicBezTo>
                  <a:cubicBezTo>
                    <a:pt x="32004" y="2955214"/>
                    <a:pt x="49276" y="3050464"/>
                    <a:pt x="49276" y="3050464"/>
                  </a:cubicBezTo>
                  <a:lnTo>
                    <a:pt x="132842" y="3050718"/>
                  </a:lnTo>
                  <a:lnTo>
                    <a:pt x="305562" y="3034208"/>
                  </a:lnTo>
                  <a:lnTo>
                    <a:pt x="532511" y="3051734"/>
                  </a:lnTo>
                  <a:lnTo>
                    <a:pt x="771144" y="3060878"/>
                  </a:lnTo>
                  <a:lnTo>
                    <a:pt x="906526" y="3035732"/>
                  </a:lnTo>
                  <a:lnTo>
                    <a:pt x="1008761" y="3053004"/>
                  </a:lnTo>
                  <a:lnTo>
                    <a:pt x="10318485" y="3054909"/>
                  </a:lnTo>
                  <a:lnTo>
                    <a:pt x="10561436" y="3055544"/>
                  </a:lnTo>
                  <a:lnTo>
                    <a:pt x="10798291" y="3045892"/>
                  </a:lnTo>
                  <a:lnTo>
                    <a:pt x="10984600" y="3056687"/>
                  </a:lnTo>
                  <a:lnTo>
                    <a:pt x="11062070" y="3056941"/>
                  </a:lnTo>
                  <a:lnTo>
                    <a:pt x="11062451" y="2908986"/>
                  </a:lnTo>
                  <a:lnTo>
                    <a:pt x="11062705" y="2795321"/>
                  </a:lnTo>
                  <a:lnTo>
                    <a:pt x="11054831" y="2589835"/>
                  </a:lnTo>
                  <a:lnTo>
                    <a:pt x="11063721" y="2421687"/>
                  </a:lnTo>
                  <a:lnTo>
                    <a:pt x="11065499" y="671576"/>
                  </a:lnTo>
                  <a:lnTo>
                    <a:pt x="11074643" y="424561"/>
                  </a:lnTo>
                  <a:cubicBezTo>
                    <a:pt x="11074643" y="424561"/>
                    <a:pt x="11058641" y="247015"/>
                    <a:pt x="11058260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836884" y="103899"/>
            <a:ext cx="3834922" cy="2042557"/>
          </a:xfrm>
          <a:custGeom>
            <a:avLst/>
            <a:gdLst/>
            <a:ahLst/>
            <a:cxnLst/>
            <a:rect r="r" b="b" t="t" l="l"/>
            <a:pathLst>
              <a:path h="2042557" w="3834922">
                <a:moveTo>
                  <a:pt x="0" y="0"/>
                </a:moveTo>
                <a:lnTo>
                  <a:pt x="3834922" y="0"/>
                </a:lnTo>
                <a:lnTo>
                  <a:pt x="3834922" y="2042557"/>
                </a:lnTo>
                <a:lnTo>
                  <a:pt x="0" y="204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593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41241" y="5314711"/>
            <a:ext cx="5973762" cy="4488680"/>
          </a:xfrm>
          <a:custGeom>
            <a:avLst/>
            <a:gdLst/>
            <a:ahLst/>
            <a:cxnLst/>
            <a:rect r="r" b="b" t="t" l="l"/>
            <a:pathLst>
              <a:path h="4488680" w="5973762">
                <a:moveTo>
                  <a:pt x="0" y="0"/>
                </a:moveTo>
                <a:lnTo>
                  <a:pt x="5973762" y="0"/>
                </a:lnTo>
                <a:lnTo>
                  <a:pt x="5973762" y="4488679"/>
                </a:lnTo>
                <a:lnTo>
                  <a:pt x="0" y="4488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7" r="0" b="-12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4795" y="517528"/>
            <a:ext cx="5346654" cy="4411112"/>
          </a:xfrm>
          <a:custGeom>
            <a:avLst/>
            <a:gdLst/>
            <a:ahLst/>
            <a:cxnLst/>
            <a:rect r="r" b="b" t="t" l="l"/>
            <a:pathLst>
              <a:path h="4411112" w="5346654">
                <a:moveTo>
                  <a:pt x="0" y="0"/>
                </a:moveTo>
                <a:lnTo>
                  <a:pt x="5346654" y="0"/>
                </a:lnTo>
                <a:lnTo>
                  <a:pt x="5346654" y="4411112"/>
                </a:lnTo>
                <a:lnTo>
                  <a:pt x="0" y="4411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208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41237" y="4238625"/>
            <a:ext cx="8794036" cy="604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5186" indent="-442593" lvl="1">
              <a:lnSpc>
                <a:spcPts val="4919"/>
              </a:lnSpc>
              <a:buFont typeface="Arial"/>
              <a:buChar char="•"/>
            </a:pPr>
            <a:r>
              <a:rPr lang="en-US" b="true" sz="4099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PLA bioplastic packaging </a:t>
            </a:r>
            <a:r>
              <a:rPr lang="en-US" sz="40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for first purchase (fully compostable)</a:t>
            </a:r>
          </a:p>
          <a:p>
            <a:pPr algn="l" marL="885186" indent="-442593" lvl="1">
              <a:lnSpc>
                <a:spcPts val="4919"/>
              </a:lnSpc>
              <a:buFont typeface="Arial"/>
              <a:buChar char="•"/>
            </a:pPr>
            <a:r>
              <a:rPr lang="en-US" b="true" sz="4099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Refill packs</a:t>
            </a:r>
            <a:r>
              <a:rPr lang="en-US" sz="40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i</a:t>
            </a:r>
            <a:r>
              <a:rPr lang="en-US" sz="40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 home-compostable pouches for repeat buys</a:t>
            </a:r>
          </a:p>
          <a:p>
            <a:pPr algn="l" marL="885186" indent="-442593" lvl="1">
              <a:lnSpc>
                <a:spcPts val="4919"/>
              </a:lnSpc>
              <a:buFont typeface="Arial"/>
              <a:buChar char="•"/>
            </a:pPr>
            <a:r>
              <a:rPr lang="en-US" b="true" sz="4099" strike="noStrike" u="none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AI engine</a:t>
            </a:r>
            <a:r>
              <a:rPr lang="en-US" sz="40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</a:t>
            </a:r>
            <a:r>
              <a:rPr lang="en-US" sz="40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to manage delivery, reminders &amp; eco-points</a:t>
            </a:r>
          </a:p>
          <a:p>
            <a:pPr algn="l" marL="885186" indent="-442593" lvl="1">
              <a:lnSpc>
                <a:spcPts val="4919"/>
              </a:lnSpc>
              <a:buFont typeface="Arial"/>
              <a:buChar char="•"/>
            </a:pPr>
            <a:r>
              <a:rPr lang="en-US" sz="40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Supports </a:t>
            </a:r>
            <a:r>
              <a:rPr lang="en-US" b="true" sz="4099" strike="noStrike" u="none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local return stations</a:t>
            </a:r>
            <a:r>
              <a:rPr lang="en-US" sz="40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, compost collection and rewards</a:t>
            </a:r>
          </a:p>
          <a:p>
            <a:pPr algn="ctr" marL="0" indent="0" lvl="1">
              <a:lnSpc>
                <a:spcPts val="37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7036" y="1748038"/>
            <a:ext cx="7758311" cy="144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65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OUR</a:t>
            </a:r>
            <a:r>
              <a:rPr lang="en-US" sz="5300" strike="noStrike" u="none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 HYBRID SOLUTION – REPOUCH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B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5841840" y="-2792481"/>
            <a:ext cx="11225806" cy="15871962"/>
          </a:xfrm>
          <a:custGeom>
            <a:avLst/>
            <a:gdLst/>
            <a:ahLst/>
            <a:cxnLst/>
            <a:rect r="r" b="b" t="t" l="l"/>
            <a:pathLst>
              <a:path h="15871962" w="11225806">
                <a:moveTo>
                  <a:pt x="0" y="0"/>
                </a:moveTo>
                <a:lnTo>
                  <a:pt x="11225806" y="0"/>
                </a:lnTo>
                <a:lnTo>
                  <a:pt x="11225806" y="15871962"/>
                </a:lnTo>
                <a:lnTo>
                  <a:pt x="0" y="15871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225306">
            <a:off x="-218853" y="2183308"/>
            <a:ext cx="4568980" cy="3426735"/>
          </a:xfrm>
          <a:custGeom>
            <a:avLst/>
            <a:gdLst/>
            <a:ahLst/>
            <a:cxnLst/>
            <a:rect r="r" b="b" t="t" l="l"/>
            <a:pathLst>
              <a:path h="3426735" w="4568980">
                <a:moveTo>
                  <a:pt x="0" y="0"/>
                </a:moveTo>
                <a:lnTo>
                  <a:pt x="4568979" y="0"/>
                </a:lnTo>
                <a:lnTo>
                  <a:pt x="4568979" y="3426735"/>
                </a:lnTo>
                <a:lnTo>
                  <a:pt x="0" y="3426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98008">
            <a:off x="5904944" y="2713962"/>
            <a:ext cx="2587771" cy="1079824"/>
          </a:xfrm>
          <a:custGeom>
            <a:avLst/>
            <a:gdLst/>
            <a:ahLst/>
            <a:cxnLst/>
            <a:rect r="r" b="b" t="t" l="l"/>
            <a:pathLst>
              <a:path h="1079824" w="2587771">
                <a:moveTo>
                  <a:pt x="0" y="0"/>
                </a:moveTo>
                <a:lnTo>
                  <a:pt x="2587771" y="0"/>
                </a:lnTo>
                <a:lnTo>
                  <a:pt x="2587771" y="1079823"/>
                </a:lnTo>
                <a:lnTo>
                  <a:pt x="0" y="1079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77037">
            <a:off x="440333" y="681194"/>
            <a:ext cx="1018180" cy="2799120"/>
          </a:xfrm>
          <a:custGeom>
            <a:avLst/>
            <a:gdLst/>
            <a:ahLst/>
            <a:cxnLst/>
            <a:rect r="r" b="b" t="t" l="l"/>
            <a:pathLst>
              <a:path h="2799120" w="1018180">
                <a:moveTo>
                  <a:pt x="0" y="0"/>
                </a:moveTo>
                <a:lnTo>
                  <a:pt x="1018180" y="0"/>
                </a:lnTo>
                <a:lnTo>
                  <a:pt x="1018180" y="2799120"/>
                </a:lnTo>
                <a:lnTo>
                  <a:pt x="0" y="2799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6040" y="2774929"/>
            <a:ext cx="6955672" cy="4637115"/>
          </a:xfrm>
          <a:custGeom>
            <a:avLst/>
            <a:gdLst/>
            <a:ahLst/>
            <a:cxnLst/>
            <a:rect r="r" b="b" t="t" l="l"/>
            <a:pathLst>
              <a:path h="4637115" w="6955672">
                <a:moveTo>
                  <a:pt x="0" y="0"/>
                </a:moveTo>
                <a:lnTo>
                  <a:pt x="6955672" y="0"/>
                </a:lnTo>
                <a:lnTo>
                  <a:pt x="6955672" y="4637115"/>
                </a:lnTo>
                <a:lnTo>
                  <a:pt x="0" y="4637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3687">
            <a:off x="331889" y="6814343"/>
            <a:ext cx="1235069" cy="1195403"/>
          </a:xfrm>
          <a:custGeom>
            <a:avLst/>
            <a:gdLst/>
            <a:ahLst/>
            <a:cxnLst/>
            <a:rect r="r" b="b" t="t" l="l"/>
            <a:pathLst>
              <a:path h="1195403" w="1235069">
                <a:moveTo>
                  <a:pt x="0" y="0"/>
                </a:moveTo>
                <a:lnTo>
                  <a:pt x="1235068" y="0"/>
                </a:lnTo>
                <a:lnTo>
                  <a:pt x="1235068" y="1195403"/>
                </a:lnTo>
                <a:lnTo>
                  <a:pt x="0" y="119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51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57435" y="498935"/>
            <a:ext cx="1988554" cy="1988554"/>
          </a:xfrm>
          <a:custGeom>
            <a:avLst/>
            <a:gdLst/>
            <a:ahLst/>
            <a:cxnLst/>
            <a:rect r="r" b="b" t="t" l="l"/>
            <a:pathLst>
              <a:path h="1988554" w="1988554">
                <a:moveTo>
                  <a:pt x="0" y="0"/>
                </a:moveTo>
                <a:lnTo>
                  <a:pt x="1988554" y="0"/>
                </a:lnTo>
                <a:lnTo>
                  <a:pt x="1988554" y="1988553"/>
                </a:lnTo>
                <a:lnTo>
                  <a:pt x="0" y="19885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75405" y="2328237"/>
            <a:ext cx="9704537" cy="774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First Time: User gets product in </a:t>
            </a:r>
            <a:r>
              <a:rPr lang="en-US" b="true" sz="3699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PLA container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Next Time: Refill in </a:t>
            </a:r>
            <a:r>
              <a:rPr lang="en-US" b="true" sz="3699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compostable pouch</a:t>
            </a: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(less plastic, same product)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Options:</a:t>
            </a:r>
          </a:p>
          <a:p>
            <a:pPr algn="l" marL="798829" indent="-399415" lvl="1">
              <a:lnSpc>
                <a:spcPts val="5179"/>
              </a:lnSpc>
              <a:buAutoNum type="arabicPeriod" startAt="1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Dispose in home compost OR</a:t>
            </a:r>
          </a:p>
          <a:p>
            <a:pPr algn="l" marL="798829" indent="-399415" lvl="1">
              <a:lnSpc>
                <a:spcPts val="5179"/>
              </a:lnSpc>
              <a:buAutoNum type="arabicPeriod" startAt="1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Return to store/delivery boy</a:t>
            </a:r>
          </a:p>
          <a:p>
            <a:pPr algn="l" marL="798829" indent="-399415" lvl="1">
              <a:lnSpc>
                <a:spcPts val="5179"/>
              </a:lnSpc>
              <a:buAutoNum type="arabicPeriod" startAt="1"/>
            </a:pP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 </a:t>
            </a:r>
            <a:r>
              <a:rPr lang="en-US" sz="36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Refilled product is delivered in less cost &amp; packaging</a:t>
            </a:r>
          </a:p>
          <a:p>
            <a:pPr algn="l">
              <a:lnSpc>
                <a:spcPts val="4760"/>
              </a:lnSpc>
            </a:pPr>
          </a:p>
          <a:p>
            <a:pPr algn="l">
              <a:lnSpc>
                <a:spcPts val="476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98830" y="486735"/>
            <a:ext cx="10479315" cy="190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 u="sng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How</a:t>
            </a:r>
            <a:r>
              <a:rPr lang="en-US" b="true" sz="5499" u="sng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the RePouch System Works?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BB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926476" y="-1267911"/>
            <a:ext cx="10225498" cy="14457646"/>
          </a:xfrm>
          <a:custGeom>
            <a:avLst/>
            <a:gdLst/>
            <a:ahLst/>
            <a:cxnLst/>
            <a:rect r="r" b="b" t="t" l="l"/>
            <a:pathLst>
              <a:path h="14457646" w="10225498">
                <a:moveTo>
                  <a:pt x="0" y="0"/>
                </a:moveTo>
                <a:lnTo>
                  <a:pt x="10225498" y="0"/>
                </a:lnTo>
                <a:lnTo>
                  <a:pt x="10225498" y="14457645"/>
                </a:lnTo>
                <a:lnTo>
                  <a:pt x="0" y="1445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464050" y="1028700"/>
            <a:ext cx="11150349" cy="1961270"/>
            <a:chOff x="0" y="0"/>
            <a:chExt cx="8998651" cy="1582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795" y="-1905"/>
              <a:ext cx="9009319" cy="1584579"/>
            </a:xfrm>
            <a:custGeom>
              <a:avLst/>
              <a:gdLst/>
              <a:ahLst/>
              <a:cxnLst/>
              <a:rect r="r" b="b" t="t" l="l"/>
              <a:pathLst>
                <a:path h="1584579" w="9009319">
                  <a:moveTo>
                    <a:pt x="8993189" y="186309"/>
                  </a:moveTo>
                  <a:cubicBezTo>
                    <a:pt x="8992809" y="125349"/>
                    <a:pt x="9002207" y="8509"/>
                    <a:pt x="9002207" y="8509"/>
                  </a:cubicBezTo>
                  <a:lnTo>
                    <a:pt x="8857300" y="6223"/>
                  </a:lnTo>
                  <a:lnTo>
                    <a:pt x="8651813" y="16002"/>
                  </a:lnTo>
                  <a:cubicBezTo>
                    <a:pt x="8651813" y="16002"/>
                    <a:pt x="8318185" y="0"/>
                    <a:pt x="8286308" y="14986"/>
                  </a:cubicBezTo>
                  <a:cubicBezTo>
                    <a:pt x="8254303" y="29972"/>
                    <a:pt x="8188390" y="6223"/>
                    <a:pt x="8188390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938911"/>
                  </a:lnTo>
                  <a:lnTo>
                    <a:pt x="25019" y="1117727"/>
                  </a:lnTo>
                  <a:cubicBezTo>
                    <a:pt x="25019" y="1117727"/>
                    <a:pt x="0" y="1158875"/>
                    <a:pt x="16002" y="1318895"/>
                  </a:cubicBezTo>
                  <a:cubicBezTo>
                    <a:pt x="32004" y="1478915"/>
                    <a:pt x="49276" y="1574165"/>
                    <a:pt x="49276" y="1574165"/>
                  </a:cubicBezTo>
                  <a:lnTo>
                    <a:pt x="132842" y="1574419"/>
                  </a:lnTo>
                  <a:lnTo>
                    <a:pt x="305562" y="1557909"/>
                  </a:lnTo>
                  <a:lnTo>
                    <a:pt x="532511" y="1575435"/>
                  </a:lnTo>
                  <a:lnTo>
                    <a:pt x="771144" y="1584579"/>
                  </a:lnTo>
                  <a:lnTo>
                    <a:pt x="906526" y="1559433"/>
                  </a:lnTo>
                  <a:lnTo>
                    <a:pt x="1008761" y="1576705"/>
                  </a:lnTo>
                  <a:lnTo>
                    <a:pt x="8253161" y="1578610"/>
                  </a:lnTo>
                  <a:lnTo>
                    <a:pt x="8496112" y="1579245"/>
                  </a:lnTo>
                  <a:lnTo>
                    <a:pt x="8732966" y="1569593"/>
                  </a:lnTo>
                  <a:lnTo>
                    <a:pt x="8919275" y="1580388"/>
                  </a:lnTo>
                  <a:lnTo>
                    <a:pt x="8996746" y="1580642"/>
                  </a:lnTo>
                  <a:lnTo>
                    <a:pt x="8997126" y="1432687"/>
                  </a:lnTo>
                  <a:lnTo>
                    <a:pt x="8997381" y="1319022"/>
                  </a:lnTo>
                  <a:lnTo>
                    <a:pt x="8989507" y="1113536"/>
                  </a:lnTo>
                  <a:lnTo>
                    <a:pt x="8998397" y="945388"/>
                  </a:lnTo>
                  <a:lnTo>
                    <a:pt x="9000175" y="671576"/>
                  </a:lnTo>
                  <a:lnTo>
                    <a:pt x="9009319" y="424561"/>
                  </a:lnTo>
                  <a:cubicBezTo>
                    <a:pt x="9009319" y="424561"/>
                    <a:pt x="8993316" y="247015"/>
                    <a:pt x="8992936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40977" y="5530392"/>
            <a:ext cx="2824686" cy="3817092"/>
            <a:chOff x="0" y="0"/>
            <a:chExt cx="2240052" cy="30270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0795" y="-1905"/>
              <a:ext cx="2250720" cy="3028834"/>
            </a:xfrm>
            <a:custGeom>
              <a:avLst/>
              <a:gdLst/>
              <a:ahLst/>
              <a:cxnLst/>
              <a:rect r="r" b="b" t="t" l="l"/>
              <a:pathLst>
                <a:path h="3028834" w="2250720">
                  <a:moveTo>
                    <a:pt x="2234591" y="186309"/>
                  </a:moveTo>
                  <a:cubicBezTo>
                    <a:pt x="2234210" y="125349"/>
                    <a:pt x="2243608" y="8509"/>
                    <a:pt x="2243608" y="8509"/>
                  </a:cubicBezTo>
                  <a:lnTo>
                    <a:pt x="2098701" y="6223"/>
                  </a:lnTo>
                  <a:lnTo>
                    <a:pt x="1893215" y="16002"/>
                  </a:lnTo>
                  <a:cubicBezTo>
                    <a:pt x="1893215" y="16002"/>
                    <a:pt x="1559586" y="0"/>
                    <a:pt x="1527709" y="14986"/>
                  </a:cubicBezTo>
                  <a:cubicBezTo>
                    <a:pt x="1495705" y="29972"/>
                    <a:pt x="1429792" y="6223"/>
                    <a:pt x="1429792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383166"/>
                  </a:lnTo>
                  <a:lnTo>
                    <a:pt x="25019" y="2561982"/>
                  </a:lnTo>
                  <a:cubicBezTo>
                    <a:pt x="25019" y="2561982"/>
                    <a:pt x="0" y="2603130"/>
                    <a:pt x="16002" y="2763150"/>
                  </a:cubicBezTo>
                  <a:cubicBezTo>
                    <a:pt x="32004" y="2923170"/>
                    <a:pt x="49276" y="3018420"/>
                    <a:pt x="49276" y="3018420"/>
                  </a:cubicBezTo>
                  <a:lnTo>
                    <a:pt x="132842" y="3018674"/>
                  </a:lnTo>
                  <a:lnTo>
                    <a:pt x="305562" y="3002164"/>
                  </a:lnTo>
                  <a:lnTo>
                    <a:pt x="532511" y="3019690"/>
                  </a:lnTo>
                  <a:lnTo>
                    <a:pt x="771144" y="3028834"/>
                  </a:lnTo>
                  <a:lnTo>
                    <a:pt x="906526" y="3003688"/>
                  </a:lnTo>
                  <a:lnTo>
                    <a:pt x="1008761" y="3020960"/>
                  </a:lnTo>
                  <a:lnTo>
                    <a:pt x="1494562" y="3022865"/>
                  </a:lnTo>
                  <a:lnTo>
                    <a:pt x="1737513" y="3023500"/>
                  </a:lnTo>
                  <a:lnTo>
                    <a:pt x="1974368" y="3013848"/>
                  </a:lnTo>
                  <a:lnTo>
                    <a:pt x="2160677" y="3024643"/>
                  </a:lnTo>
                  <a:lnTo>
                    <a:pt x="2238147" y="3024897"/>
                  </a:lnTo>
                  <a:lnTo>
                    <a:pt x="2238528" y="2876942"/>
                  </a:lnTo>
                  <a:lnTo>
                    <a:pt x="2238782" y="2763277"/>
                  </a:lnTo>
                  <a:lnTo>
                    <a:pt x="2230908" y="2557791"/>
                  </a:lnTo>
                  <a:lnTo>
                    <a:pt x="2239798" y="2389643"/>
                  </a:lnTo>
                  <a:lnTo>
                    <a:pt x="2241576" y="671576"/>
                  </a:lnTo>
                  <a:lnTo>
                    <a:pt x="2250720" y="424561"/>
                  </a:lnTo>
                  <a:cubicBezTo>
                    <a:pt x="2250720" y="424561"/>
                    <a:pt x="2234718" y="247015"/>
                    <a:pt x="2234337" y="186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00305" y="5574019"/>
            <a:ext cx="3045399" cy="3817092"/>
            <a:chOff x="0" y="0"/>
            <a:chExt cx="2415083" cy="30270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0795" y="-1905"/>
              <a:ext cx="2425751" cy="3028834"/>
            </a:xfrm>
            <a:custGeom>
              <a:avLst/>
              <a:gdLst/>
              <a:ahLst/>
              <a:cxnLst/>
              <a:rect r="r" b="b" t="t" l="l"/>
              <a:pathLst>
                <a:path h="3028834" w="2425751">
                  <a:moveTo>
                    <a:pt x="2409622" y="186309"/>
                  </a:moveTo>
                  <a:cubicBezTo>
                    <a:pt x="2409241" y="125349"/>
                    <a:pt x="2418639" y="8509"/>
                    <a:pt x="2418639" y="8509"/>
                  </a:cubicBezTo>
                  <a:lnTo>
                    <a:pt x="2273732" y="6223"/>
                  </a:lnTo>
                  <a:lnTo>
                    <a:pt x="2068246" y="16002"/>
                  </a:lnTo>
                  <a:cubicBezTo>
                    <a:pt x="2068246" y="16002"/>
                    <a:pt x="1734617" y="0"/>
                    <a:pt x="1702740" y="14986"/>
                  </a:cubicBezTo>
                  <a:cubicBezTo>
                    <a:pt x="1670736" y="29972"/>
                    <a:pt x="1604823" y="6223"/>
                    <a:pt x="1604823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383166"/>
                  </a:lnTo>
                  <a:lnTo>
                    <a:pt x="25019" y="2561982"/>
                  </a:lnTo>
                  <a:cubicBezTo>
                    <a:pt x="25019" y="2561982"/>
                    <a:pt x="0" y="2603130"/>
                    <a:pt x="16002" y="2763150"/>
                  </a:cubicBezTo>
                  <a:cubicBezTo>
                    <a:pt x="32004" y="2923170"/>
                    <a:pt x="49276" y="3018420"/>
                    <a:pt x="49276" y="3018420"/>
                  </a:cubicBezTo>
                  <a:lnTo>
                    <a:pt x="132842" y="3018674"/>
                  </a:lnTo>
                  <a:lnTo>
                    <a:pt x="305562" y="3002164"/>
                  </a:lnTo>
                  <a:lnTo>
                    <a:pt x="532511" y="3019690"/>
                  </a:lnTo>
                  <a:lnTo>
                    <a:pt x="771144" y="3028834"/>
                  </a:lnTo>
                  <a:lnTo>
                    <a:pt x="906526" y="3003688"/>
                  </a:lnTo>
                  <a:lnTo>
                    <a:pt x="1008761" y="3020960"/>
                  </a:lnTo>
                  <a:lnTo>
                    <a:pt x="1669593" y="3022865"/>
                  </a:lnTo>
                  <a:lnTo>
                    <a:pt x="1912544" y="3023500"/>
                  </a:lnTo>
                  <a:lnTo>
                    <a:pt x="2149399" y="3013848"/>
                  </a:lnTo>
                  <a:lnTo>
                    <a:pt x="2335708" y="3024643"/>
                  </a:lnTo>
                  <a:lnTo>
                    <a:pt x="2413178" y="3024897"/>
                  </a:lnTo>
                  <a:lnTo>
                    <a:pt x="2413559" y="2876942"/>
                  </a:lnTo>
                  <a:lnTo>
                    <a:pt x="2413813" y="2763277"/>
                  </a:lnTo>
                  <a:lnTo>
                    <a:pt x="2405939" y="2557791"/>
                  </a:lnTo>
                  <a:lnTo>
                    <a:pt x="2414829" y="2389643"/>
                  </a:lnTo>
                  <a:lnTo>
                    <a:pt x="2416607" y="671576"/>
                  </a:lnTo>
                  <a:lnTo>
                    <a:pt x="2425751" y="424561"/>
                  </a:lnTo>
                  <a:cubicBezTo>
                    <a:pt x="2425751" y="424561"/>
                    <a:pt x="2409749" y="247015"/>
                    <a:pt x="2409368" y="186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17229" y="5574019"/>
            <a:ext cx="3045399" cy="3817092"/>
            <a:chOff x="0" y="0"/>
            <a:chExt cx="2415083" cy="30270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0795" y="-1905"/>
              <a:ext cx="2425751" cy="3028834"/>
            </a:xfrm>
            <a:custGeom>
              <a:avLst/>
              <a:gdLst/>
              <a:ahLst/>
              <a:cxnLst/>
              <a:rect r="r" b="b" t="t" l="l"/>
              <a:pathLst>
                <a:path h="3028834" w="2425751">
                  <a:moveTo>
                    <a:pt x="2409622" y="186309"/>
                  </a:moveTo>
                  <a:cubicBezTo>
                    <a:pt x="2409241" y="125349"/>
                    <a:pt x="2418639" y="8509"/>
                    <a:pt x="2418639" y="8509"/>
                  </a:cubicBezTo>
                  <a:lnTo>
                    <a:pt x="2273732" y="6223"/>
                  </a:lnTo>
                  <a:lnTo>
                    <a:pt x="2068246" y="16002"/>
                  </a:lnTo>
                  <a:cubicBezTo>
                    <a:pt x="2068246" y="16002"/>
                    <a:pt x="1734617" y="0"/>
                    <a:pt x="1702740" y="14986"/>
                  </a:cubicBezTo>
                  <a:cubicBezTo>
                    <a:pt x="1670736" y="29972"/>
                    <a:pt x="1604823" y="6223"/>
                    <a:pt x="1604823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383166"/>
                  </a:lnTo>
                  <a:lnTo>
                    <a:pt x="25019" y="2561982"/>
                  </a:lnTo>
                  <a:cubicBezTo>
                    <a:pt x="25019" y="2561982"/>
                    <a:pt x="0" y="2603130"/>
                    <a:pt x="16002" y="2763150"/>
                  </a:cubicBezTo>
                  <a:cubicBezTo>
                    <a:pt x="32004" y="2923170"/>
                    <a:pt x="49276" y="3018420"/>
                    <a:pt x="49276" y="3018420"/>
                  </a:cubicBezTo>
                  <a:lnTo>
                    <a:pt x="132842" y="3018674"/>
                  </a:lnTo>
                  <a:lnTo>
                    <a:pt x="305562" y="3002164"/>
                  </a:lnTo>
                  <a:lnTo>
                    <a:pt x="532511" y="3019690"/>
                  </a:lnTo>
                  <a:lnTo>
                    <a:pt x="771144" y="3028834"/>
                  </a:lnTo>
                  <a:lnTo>
                    <a:pt x="906526" y="3003688"/>
                  </a:lnTo>
                  <a:lnTo>
                    <a:pt x="1008761" y="3020960"/>
                  </a:lnTo>
                  <a:lnTo>
                    <a:pt x="1669593" y="3022865"/>
                  </a:lnTo>
                  <a:lnTo>
                    <a:pt x="1912544" y="3023500"/>
                  </a:lnTo>
                  <a:lnTo>
                    <a:pt x="2149399" y="3013848"/>
                  </a:lnTo>
                  <a:lnTo>
                    <a:pt x="2335708" y="3024643"/>
                  </a:lnTo>
                  <a:lnTo>
                    <a:pt x="2413178" y="3024897"/>
                  </a:lnTo>
                  <a:lnTo>
                    <a:pt x="2413559" y="2876942"/>
                  </a:lnTo>
                  <a:lnTo>
                    <a:pt x="2413813" y="2763277"/>
                  </a:lnTo>
                  <a:lnTo>
                    <a:pt x="2405939" y="2557791"/>
                  </a:lnTo>
                  <a:lnTo>
                    <a:pt x="2414829" y="2389643"/>
                  </a:lnTo>
                  <a:lnTo>
                    <a:pt x="2416607" y="671576"/>
                  </a:lnTo>
                  <a:lnTo>
                    <a:pt x="2425751" y="424561"/>
                  </a:lnTo>
                  <a:cubicBezTo>
                    <a:pt x="2425751" y="424561"/>
                    <a:pt x="2409749" y="247015"/>
                    <a:pt x="2409368" y="186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550336" y="5143500"/>
            <a:ext cx="1605968" cy="773785"/>
          </a:xfrm>
          <a:custGeom>
            <a:avLst/>
            <a:gdLst/>
            <a:ahLst/>
            <a:cxnLst/>
            <a:rect r="r" b="b" t="t" l="l"/>
            <a:pathLst>
              <a:path h="773785" w="1605968">
                <a:moveTo>
                  <a:pt x="0" y="0"/>
                </a:moveTo>
                <a:lnTo>
                  <a:pt x="1605968" y="0"/>
                </a:lnTo>
                <a:lnTo>
                  <a:pt x="1605968" y="773785"/>
                </a:lnTo>
                <a:lnTo>
                  <a:pt x="0" y="77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20020" y="5187127"/>
            <a:ext cx="1605968" cy="773785"/>
          </a:xfrm>
          <a:custGeom>
            <a:avLst/>
            <a:gdLst/>
            <a:ahLst/>
            <a:cxnLst/>
            <a:rect r="r" b="b" t="t" l="l"/>
            <a:pathLst>
              <a:path h="773785" w="1605968">
                <a:moveTo>
                  <a:pt x="0" y="0"/>
                </a:moveTo>
                <a:lnTo>
                  <a:pt x="1605968" y="0"/>
                </a:lnTo>
                <a:lnTo>
                  <a:pt x="1605968" y="773784"/>
                </a:lnTo>
                <a:lnTo>
                  <a:pt x="0" y="773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036944" y="5190250"/>
            <a:ext cx="1605968" cy="773785"/>
          </a:xfrm>
          <a:custGeom>
            <a:avLst/>
            <a:gdLst/>
            <a:ahLst/>
            <a:cxnLst/>
            <a:rect r="r" b="b" t="t" l="l"/>
            <a:pathLst>
              <a:path h="773785" w="1605968">
                <a:moveTo>
                  <a:pt x="0" y="0"/>
                </a:moveTo>
                <a:lnTo>
                  <a:pt x="1605968" y="0"/>
                </a:lnTo>
                <a:lnTo>
                  <a:pt x="1605968" y="773785"/>
                </a:lnTo>
                <a:lnTo>
                  <a:pt x="0" y="77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5541296">
            <a:off x="122797" y="7343654"/>
            <a:ext cx="3375211" cy="914414"/>
          </a:xfrm>
          <a:custGeom>
            <a:avLst/>
            <a:gdLst/>
            <a:ahLst/>
            <a:cxnLst/>
            <a:rect r="r" b="b" t="t" l="l"/>
            <a:pathLst>
              <a:path h="914414" w="3375211">
                <a:moveTo>
                  <a:pt x="0" y="0"/>
                </a:moveTo>
                <a:lnTo>
                  <a:pt x="3375211" y="0"/>
                </a:lnTo>
                <a:lnTo>
                  <a:pt x="3375211" y="914414"/>
                </a:lnTo>
                <a:lnTo>
                  <a:pt x="0" y="91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843661" y="5574019"/>
            <a:ext cx="2779000" cy="3817092"/>
            <a:chOff x="0" y="0"/>
            <a:chExt cx="2203822" cy="30270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0795" y="-1905"/>
              <a:ext cx="2214490" cy="3028834"/>
            </a:xfrm>
            <a:custGeom>
              <a:avLst/>
              <a:gdLst/>
              <a:ahLst/>
              <a:cxnLst/>
              <a:rect r="r" b="b" t="t" l="l"/>
              <a:pathLst>
                <a:path h="3028834" w="2214490">
                  <a:moveTo>
                    <a:pt x="2198361" y="186309"/>
                  </a:moveTo>
                  <a:cubicBezTo>
                    <a:pt x="2197980" y="125349"/>
                    <a:pt x="2207378" y="8509"/>
                    <a:pt x="2207378" y="8509"/>
                  </a:cubicBezTo>
                  <a:lnTo>
                    <a:pt x="2062471" y="6223"/>
                  </a:lnTo>
                  <a:lnTo>
                    <a:pt x="1856984" y="16002"/>
                  </a:lnTo>
                  <a:cubicBezTo>
                    <a:pt x="1856984" y="16002"/>
                    <a:pt x="1523356" y="0"/>
                    <a:pt x="1491478" y="14986"/>
                  </a:cubicBezTo>
                  <a:cubicBezTo>
                    <a:pt x="1459475" y="29972"/>
                    <a:pt x="1393562" y="6223"/>
                    <a:pt x="1393562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2383166"/>
                  </a:lnTo>
                  <a:lnTo>
                    <a:pt x="25019" y="2561982"/>
                  </a:lnTo>
                  <a:cubicBezTo>
                    <a:pt x="25019" y="2561982"/>
                    <a:pt x="0" y="2603130"/>
                    <a:pt x="16002" y="2763150"/>
                  </a:cubicBezTo>
                  <a:cubicBezTo>
                    <a:pt x="32004" y="2923170"/>
                    <a:pt x="49276" y="3018420"/>
                    <a:pt x="49276" y="3018420"/>
                  </a:cubicBezTo>
                  <a:lnTo>
                    <a:pt x="132842" y="3018674"/>
                  </a:lnTo>
                  <a:lnTo>
                    <a:pt x="305562" y="3002164"/>
                  </a:lnTo>
                  <a:lnTo>
                    <a:pt x="532511" y="3019690"/>
                  </a:lnTo>
                  <a:lnTo>
                    <a:pt x="771144" y="3028834"/>
                  </a:lnTo>
                  <a:lnTo>
                    <a:pt x="906526" y="3003688"/>
                  </a:lnTo>
                  <a:lnTo>
                    <a:pt x="1008761" y="3020960"/>
                  </a:lnTo>
                  <a:lnTo>
                    <a:pt x="1458331" y="3022865"/>
                  </a:lnTo>
                  <a:lnTo>
                    <a:pt x="1701283" y="3023500"/>
                  </a:lnTo>
                  <a:lnTo>
                    <a:pt x="1938137" y="3013848"/>
                  </a:lnTo>
                  <a:lnTo>
                    <a:pt x="2124446" y="3024643"/>
                  </a:lnTo>
                  <a:lnTo>
                    <a:pt x="2201916" y="3024897"/>
                  </a:lnTo>
                  <a:lnTo>
                    <a:pt x="2202297" y="2876942"/>
                  </a:lnTo>
                  <a:lnTo>
                    <a:pt x="2202552" y="2763277"/>
                  </a:lnTo>
                  <a:lnTo>
                    <a:pt x="2194677" y="2557791"/>
                  </a:lnTo>
                  <a:lnTo>
                    <a:pt x="2203568" y="2389643"/>
                  </a:lnTo>
                  <a:lnTo>
                    <a:pt x="2205346" y="671576"/>
                  </a:lnTo>
                  <a:lnTo>
                    <a:pt x="2214490" y="424561"/>
                  </a:lnTo>
                  <a:cubicBezTo>
                    <a:pt x="2214490" y="424561"/>
                    <a:pt x="2198487" y="247015"/>
                    <a:pt x="2198106" y="186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293862" y="5143500"/>
            <a:ext cx="1605968" cy="773785"/>
          </a:xfrm>
          <a:custGeom>
            <a:avLst/>
            <a:gdLst/>
            <a:ahLst/>
            <a:cxnLst/>
            <a:rect r="r" b="b" t="t" l="l"/>
            <a:pathLst>
              <a:path h="773785" w="1605968">
                <a:moveTo>
                  <a:pt x="0" y="0"/>
                </a:moveTo>
                <a:lnTo>
                  <a:pt x="1605968" y="0"/>
                </a:lnTo>
                <a:lnTo>
                  <a:pt x="1605968" y="773785"/>
                </a:lnTo>
                <a:lnTo>
                  <a:pt x="0" y="773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5433630" y="1447359"/>
            <a:ext cx="7068122" cy="1247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ROLE OF 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66718" y="3469407"/>
            <a:ext cx="11130150" cy="854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Smar</a:t>
            </a:r>
            <a:r>
              <a:rPr lang="en-US" b="true" sz="5000" strike="noStrike" u="none">
                <a:solidFill>
                  <a:srgbClr val="363464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 Packaging Needs Smart Tech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40977" y="6107785"/>
            <a:ext cx="2651484" cy="274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5"/>
              </a:lnSpc>
              <a:spcBef>
                <a:spcPct val="0"/>
              </a:spcBef>
            </a:pPr>
            <a:r>
              <a:rPr lang="en-US" sz="3047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AI pr</a:t>
            </a:r>
            <a:r>
              <a:rPr lang="en-US" sz="3047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edicts customer refill cycles (e.g., shampoo every 30 days)</a:t>
            </a:r>
          </a:p>
          <a:p>
            <a:pPr algn="ctr" marL="0" indent="0" lvl="1">
              <a:lnSpc>
                <a:spcPts val="11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948124" y="6029219"/>
            <a:ext cx="253090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Sends reminders via SMS or app</a:t>
            </a:r>
          </a:p>
          <a:p>
            <a:pPr algn="ctr" marL="0" indent="0" lvl="1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317229" y="6107785"/>
            <a:ext cx="275925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Tracks returns, avoids misuse</a:t>
            </a:r>
          </a:p>
          <a:p>
            <a:pPr algn="ctr" marL="0" indent="0" lvl="1">
              <a:lnSpc>
                <a:spcPts val="476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919791" y="5850610"/>
            <a:ext cx="2626739" cy="3720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301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Awards eco points on refills, which can be redeemed for discounts</a:t>
            </a:r>
          </a:p>
          <a:p>
            <a:pPr algn="ctr" marL="0" indent="0" lvl="1">
              <a:lnSpc>
                <a:spcPts val="42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335">
            <a:off x="10843774" y="-1338844"/>
            <a:ext cx="9169570" cy="12964687"/>
          </a:xfrm>
          <a:custGeom>
            <a:avLst/>
            <a:gdLst/>
            <a:ahLst/>
            <a:cxnLst/>
            <a:rect r="r" b="b" t="t" l="l"/>
            <a:pathLst>
              <a:path h="12964687" w="9169570">
                <a:moveTo>
                  <a:pt x="0" y="0"/>
                </a:moveTo>
                <a:lnTo>
                  <a:pt x="9169569" y="0"/>
                </a:lnTo>
                <a:lnTo>
                  <a:pt x="9169569" y="12964688"/>
                </a:lnTo>
                <a:lnTo>
                  <a:pt x="0" y="1296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66334">
            <a:off x="9023218" y="2355979"/>
            <a:ext cx="9025282" cy="5705346"/>
            <a:chOff x="0" y="0"/>
            <a:chExt cx="7157290" cy="45244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795" y="-1905"/>
              <a:ext cx="7167959" cy="4526270"/>
            </a:xfrm>
            <a:custGeom>
              <a:avLst/>
              <a:gdLst/>
              <a:ahLst/>
              <a:cxnLst/>
              <a:rect r="r" b="b" t="t" l="l"/>
              <a:pathLst>
                <a:path h="4526270" w="7167959">
                  <a:moveTo>
                    <a:pt x="7151830" y="186309"/>
                  </a:moveTo>
                  <a:cubicBezTo>
                    <a:pt x="7151448" y="125349"/>
                    <a:pt x="7160847" y="8509"/>
                    <a:pt x="7160847" y="8509"/>
                  </a:cubicBezTo>
                  <a:lnTo>
                    <a:pt x="7015940" y="6223"/>
                  </a:lnTo>
                  <a:lnTo>
                    <a:pt x="6810454" y="16002"/>
                  </a:lnTo>
                  <a:cubicBezTo>
                    <a:pt x="6810454" y="16002"/>
                    <a:pt x="6476825" y="0"/>
                    <a:pt x="6444948" y="14986"/>
                  </a:cubicBezTo>
                  <a:cubicBezTo>
                    <a:pt x="6412944" y="29972"/>
                    <a:pt x="6347031" y="6223"/>
                    <a:pt x="634703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3880602"/>
                  </a:lnTo>
                  <a:lnTo>
                    <a:pt x="25019" y="4059419"/>
                  </a:lnTo>
                  <a:cubicBezTo>
                    <a:pt x="25019" y="4059419"/>
                    <a:pt x="0" y="4100566"/>
                    <a:pt x="16002" y="4260587"/>
                  </a:cubicBezTo>
                  <a:cubicBezTo>
                    <a:pt x="32004" y="4420607"/>
                    <a:pt x="49276" y="4515857"/>
                    <a:pt x="49276" y="4515857"/>
                  </a:cubicBezTo>
                  <a:lnTo>
                    <a:pt x="132842" y="4516110"/>
                  </a:lnTo>
                  <a:lnTo>
                    <a:pt x="305562" y="4499601"/>
                  </a:lnTo>
                  <a:lnTo>
                    <a:pt x="532511" y="4517127"/>
                  </a:lnTo>
                  <a:lnTo>
                    <a:pt x="771144" y="4526270"/>
                  </a:lnTo>
                  <a:lnTo>
                    <a:pt x="906526" y="4501125"/>
                  </a:lnTo>
                  <a:lnTo>
                    <a:pt x="1008761" y="4518396"/>
                  </a:lnTo>
                  <a:lnTo>
                    <a:pt x="6411800" y="4520302"/>
                  </a:lnTo>
                  <a:lnTo>
                    <a:pt x="6654751" y="4520937"/>
                  </a:lnTo>
                  <a:lnTo>
                    <a:pt x="6891607" y="4511284"/>
                  </a:lnTo>
                  <a:lnTo>
                    <a:pt x="7077916" y="4522079"/>
                  </a:lnTo>
                  <a:lnTo>
                    <a:pt x="7155385" y="4522333"/>
                  </a:lnTo>
                  <a:lnTo>
                    <a:pt x="7155767" y="4374378"/>
                  </a:lnTo>
                  <a:lnTo>
                    <a:pt x="7156021" y="4260714"/>
                  </a:lnTo>
                  <a:lnTo>
                    <a:pt x="7148146" y="4055227"/>
                  </a:lnTo>
                  <a:lnTo>
                    <a:pt x="7157036" y="3887079"/>
                  </a:lnTo>
                  <a:lnTo>
                    <a:pt x="7158815" y="671576"/>
                  </a:lnTo>
                  <a:lnTo>
                    <a:pt x="7167959" y="424561"/>
                  </a:lnTo>
                  <a:cubicBezTo>
                    <a:pt x="7167959" y="424561"/>
                    <a:pt x="7151957" y="247015"/>
                    <a:pt x="7151575" y="1860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1675088">
            <a:off x="7713758" y="1868312"/>
            <a:ext cx="3319024" cy="1049641"/>
          </a:xfrm>
          <a:custGeom>
            <a:avLst/>
            <a:gdLst/>
            <a:ahLst/>
            <a:cxnLst/>
            <a:rect r="r" b="b" t="t" l="l"/>
            <a:pathLst>
              <a:path h="1049641" w="3319024">
                <a:moveTo>
                  <a:pt x="0" y="0"/>
                </a:moveTo>
                <a:lnTo>
                  <a:pt x="3319023" y="0"/>
                </a:lnTo>
                <a:lnTo>
                  <a:pt x="3319023" y="1049642"/>
                </a:lnTo>
                <a:lnTo>
                  <a:pt x="0" y="104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75088">
            <a:off x="16165452" y="7448062"/>
            <a:ext cx="3319024" cy="1049641"/>
          </a:xfrm>
          <a:custGeom>
            <a:avLst/>
            <a:gdLst/>
            <a:ahLst/>
            <a:cxnLst/>
            <a:rect r="r" b="b" t="t" l="l"/>
            <a:pathLst>
              <a:path h="1049641" w="3319024">
                <a:moveTo>
                  <a:pt x="0" y="0"/>
                </a:moveTo>
                <a:lnTo>
                  <a:pt x="3319024" y="0"/>
                </a:lnTo>
                <a:lnTo>
                  <a:pt x="3319024" y="1049642"/>
                </a:lnTo>
                <a:lnTo>
                  <a:pt x="0" y="1049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26575">
            <a:off x="1043292" y="2926954"/>
            <a:ext cx="6093124" cy="1096427"/>
            <a:chOff x="0" y="0"/>
            <a:chExt cx="8796031" cy="15828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0795" y="-1905"/>
              <a:ext cx="8806699" cy="1584579"/>
            </a:xfrm>
            <a:custGeom>
              <a:avLst/>
              <a:gdLst/>
              <a:ahLst/>
              <a:cxnLst/>
              <a:rect r="r" b="b" t="t" l="l"/>
              <a:pathLst>
                <a:path h="1584579" w="8806699">
                  <a:moveTo>
                    <a:pt x="8790570" y="186309"/>
                  </a:moveTo>
                  <a:cubicBezTo>
                    <a:pt x="8790189" y="125349"/>
                    <a:pt x="8799587" y="8509"/>
                    <a:pt x="8799587" y="8509"/>
                  </a:cubicBezTo>
                  <a:lnTo>
                    <a:pt x="8654681" y="6223"/>
                  </a:lnTo>
                  <a:lnTo>
                    <a:pt x="8449194" y="16002"/>
                  </a:lnTo>
                  <a:cubicBezTo>
                    <a:pt x="8449194" y="16002"/>
                    <a:pt x="8115565" y="0"/>
                    <a:pt x="8083688" y="14986"/>
                  </a:cubicBezTo>
                  <a:cubicBezTo>
                    <a:pt x="8051684" y="29972"/>
                    <a:pt x="7985771" y="6223"/>
                    <a:pt x="798577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938911"/>
                  </a:lnTo>
                  <a:lnTo>
                    <a:pt x="25019" y="1117727"/>
                  </a:lnTo>
                  <a:cubicBezTo>
                    <a:pt x="25019" y="1117727"/>
                    <a:pt x="0" y="1158875"/>
                    <a:pt x="16002" y="1318895"/>
                  </a:cubicBezTo>
                  <a:cubicBezTo>
                    <a:pt x="32004" y="1478915"/>
                    <a:pt x="49276" y="1574165"/>
                    <a:pt x="49276" y="1574165"/>
                  </a:cubicBezTo>
                  <a:lnTo>
                    <a:pt x="132842" y="1574419"/>
                  </a:lnTo>
                  <a:lnTo>
                    <a:pt x="305562" y="1557909"/>
                  </a:lnTo>
                  <a:lnTo>
                    <a:pt x="532511" y="1575435"/>
                  </a:lnTo>
                  <a:lnTo>
                    <a:pt x="771144" y="1584579"/>
                  </a:lnTo>
                  <a:lnTo>
                    <a:pt x="906526" y="1559433"/>
                  </a:lnTo>
                  <a:lnTo>
                    <a:pt x="1008761" y="1576705"/>
                  </a:lnTo>
                  <a:lnTo>
                    <a:pt x="8050541" y="1578610"/>
                  </a:lnTo>
                  <a:lnTo>
                    <a:pt x="8293493" y="1579245"/>
                  </a:lnTo>
                  <a:lnTo>
                    <a:pt x="8530347" y="1569593"/>
                  </a:lnTo>
                  <a:lnTo>
                    <a:pt x="8716656" y="1580388"/>
                  </a:lnTo>
                  <a:lnTo>
                    <a:pt x="8794126" y="1580642"/>
                  </a:lnTo>
                  <a:lnTo>
                    <a:pt x="8794507" y="1432687"/>
                  </a:lnTo>
                  <a:lnTo>
                    <a:pt x="8794761" y="1319022"/>
                  </a:lnTo>
                  <a:lnTo>
                    <a:pt x="8786887" y="1113536"/>
                  </a:lnTo>
                  <a:lnTo>
                    <a:pt x="8795777" y="945388"/>
                  </a:lnTo>
                  <a:lnTo>
                    <a:pt x="8797556" y="671576"/>
                  </a:lnTo>
                  <a:lnTo>
                    <a:pt x="8806699" y="424561"/>
                  </a:lnTo>
                  <a:cubicBezTo>
                    <a:pt x="8806699" y="424561"/>
                    <a:pt x="8790697" y="247015"/>
                    <a:pt x="8790316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78694">
            <a:off x="9202648" y="2596682"/>
            <a:ext cx="8686428" cy="5223942"/>
          </a:xfrm>
          <a:custGeom>
            <a:avLst/>
            <a:gdLst/>
            <a:ahLst/>
            <a:cxnLst/>
            <a:rect r="r" b="b" t="t" l="l"/>
            <a:pathLst>
              <a:path h="5223942" w="8686428">
                <a:moveTo>
                  <a:pt x="0" y="0"/>
                </a:moveTo>
                <a:lnTo>
                  <a:pt x="8686428" y="0"/>
                </a:lnTo>
                <a:lnTo>
                  <a:pt x="8686428" y="5223941"/>
                </a:lnTo>
                <a:lnTo>
                  <a:pt x="0" y="5223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66" r="-738" b="-1002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6390" y="518288"/>
            <a:ext cx="8756879" cy="203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75"/>
              </a:lnSpc>
              <a:spcBef>
                <a:spcPct val="0"/>
              </a:spcBef>
            </a:pPr>
            <a:r>
              <a:rPr lang="en-US" sz="7500">
                <a:solidFill>
                  <a:srgbClr val="759C5C"/>
                </a:solidFill>
                <a:latin typeface="Yeseva One"/>
                <a:ea typeface="Yeseva One"/>
                <a:cs typeface="Yeseva One"/>
                <a:sym typeface="Yeseva One"/>
              </a:rPr>
              <a:t>ENV</a:t>
            </a:r>
            <a:r>
              <a:rPr lang="en-US" sz="7500" strike="noStrike" u="none">
                <a:solidFill>
                  <a:srgbClr val="759C5C"/>
                </a:solidFill>
                <a:latin typeface="Yeseva One"/>
                <a:ea typeface="Yeseva One"/>
                <a:cs typeface="Yeseva One"/>
                <a:sym typeface="Yeseva One"/>
              </a:rPr>
              <a:t>IRONMENTAL 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694" y="4487445"/>
            <a:ext cx="7168924" cy="508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Up to 70%</a:t>
            </a:r>
            <a:r>
              <a:rPr lang="en-US" sz="3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less material used vs regular packaging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PLA containers compost in 3–6 months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Refill system reduces need for repeated hard packaging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 strike="noStrike" u="none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Encourages local composting initiatives and awareness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622" y="3078683"/>
            <a:ext cx="6047069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Reduce, Reuse, RePouch!</a:t>
            </a:r>
          </a:p>
        </p:txBody>
      </p:sp>
    </p:spTree>
  </p:cSld>
  <p:clrMapOvr>
    <a:masterClrMapping/>
  </p:clrMapOvr>
  <p:transition spd="slow">
    <p:push dir="d"/>
  </p:transition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9141" y="-451979"/>
            <a:ext cx="19226282" cy="3094278"/>
            <a:chOff x="0" y="0"/>
            <a:chExt cx="11433855" cy="18401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0795" y="-1905"/>
              <a:ext cx="11444523" cy="1841943"/>
            </a:xfrm>
            <a:custGeom>
              <a:avLst/>
              <a:gdLst/>
              <a:ahLst/>
              <a:cxnLst/>
              <a:rect r="r" b="b" t="t" l="l"/>
              <a:pathLst>
                <a:path h="1841943" w="11444523">
                  <a:moveTo>
                    <a:pt x="11428394" y="186309"/>
                  </a:moveTo>
                  <a:cubicBezTo>
                    <a:pt x="11428013" y="125349"/>
                    <a:pt x="11437411" y="8509"/>
                    <a:pt x="11437411" y="8509"/>
                  </a:cubicBezTo>
                  <a:lnTo>
                    <a:pt x="11292504" y="6223"/>
                  </a:lnTo>
                  <a:lnTo>
                    <a:pt x="11087018" y="16002"/>
                  </a:lnTo>
                  <a:cubicBezTo>
                    <a:pt x="11087018" y="16002"/>
                    <a:pt x="10753389" y="0"/>
                    <a:pt x="10721512" y="14986"/>
                  </a:cubicBezTo>
                  <a:cubicBezTo>
                    <a:pt x="10689508" y="29972"/>
                    <a:pt x="10623595" y="6223"/>
                    <a:pt x="10623595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196275"/>
                  </a:lnTo>
                  <a:lnTo>
                    <a:pt x="25019" y="1375091"/>
                  </a:lnTo>
                  <a:cubicBezTo>
                    <a:pt x="25019" y="1375091"/>
                    <a:pt x="0" y="1416239"/>
                    <a:pt x="16002" y="1576259"/>
                  </a:cubicBezTo>
                  <a:cubicBezTo>
                    <a:pt x="32004" y="1736279"/>
                    <a:pt x="49276" y="1831529"/>
                    <a:pt x="49276" y="1831529"/>
                  </a:cubicBezTo>
                  <a:lnTo>
                    <a:pt x="132842" y="1831783"/>
                  </a:lnTo>
                  <a:lnTo>
                    <a:pt x="305562" y="1815273"/>
                  </a:lnTo>
                  <a:lnTo>
                    <a:pt x="532511" y="1832799"/>
                  </a:lnTo>
                  <a:lnTo>
                    <a:pt x="771144" y="1841943"/>
                  </a:lnTo>
                  <a:lnTo>
                    <a:pt x="906526" y="1816797"/>
                  </a:lnTo>
                  <a:lnTo>
                    <a:pt x="1008761" y="1834069"/>
                  </a:lnTo>
                  <a:lnTo>
                    <a:pt x="10688365" y="1835974"/>
                  </a:lnTo>
                  <a:lnTo>
                    <a:pt x="10931316" y="1836609"/>
                  </a:lnTo>
                  <a:lnTo>
                    <a:pt x="11168171" y="1826957"/>
                  </a:lnTo>
                  <a:lnTo>
                    <a:pt x="11354480" y="1837752"/>
                  </a:lnTo>
                  <a:lnTo>
                    <a:pt x="11431950" y="1838006"/>
                  </a:lnTo>
                  <a:lnTo>
                    <a:pt x="11432331" y="1690051"/>
                  </a:lnTo>
                  <a:lnTo>
                    <a:pt x="11432585" y="1576386"/>
                  </a:lnTo>
                  <a:lnTo>
                    <a:pt x="11424711" y="1370900"/>
                  </a:lnTo>
                  <a:lnTo>
                    <a:pt x="11433601" y="1202752"/>
                  </a:lnTo>
                  <a:lnTo>
                    <a:pt x="11435379" y="671576"/>
                  </a:lnTo>
                  <a:lnTo>
                    <a:pt x="11444523" y="424561"/>
                  </a:lnTo>
                  <a:cubicBezTo>
                    <a:pt x="11444523" y="424561"/>
                    <a:pt x="11428521" y="247015"/>
                    <a:pt x="11428140" y="186055"/>
                  </a:cubicBezTo>
                  <a:close/>
                </a:path>
              </a:pathLst>
            </a:custGeom>
            <a:solidFill>
              <a:srgbClr val="BDBBF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61071" y="2305050"/>
            <a:ext cx="10844790" cy="1477137"/>
            <a:chOff x="0" y="0"/>
            <a:chExt cx="2856241" cy="3890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6241" cy="389040"/>
            </a:xfrm>
            <a:custGeom>
              <a:avLst/>
              <a:gdLst/>
              <a:ahLst/>
              <a:cxnLst/>
              <a:rect r="r" b="b" t="t" l="l"/>
              <a:pathLst>
                <a:path h="389040" w="2856241">
                  <a:moveTo>
                    <a:pt x="0" y="0"/>
                  </a:moveTo>
                  <a:lnTo>
                    <a:pt x="2856241" y="0"/>
                  </a:lnTo>
                  <a:lnTo>
                    <a:pt x="2856241" y="389040"/>
                  </a:lnTo>
                  <a:lnTo>
                    <a:pt x="0" y="389040"/>
                  </a:lnTo>
                  <a:close/>
                </a:path>
              </a:pathLst>
            </a:custGeom>
            <a:solidFill>
              <a:srgbClr val="36346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856241" cy="455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23925"/>
            <a:ext cx="162306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363464"/>
                </a:solidFill>
                <a:latin typeface="Yeseva One"/>
                <a:ea typeface="Yeseva One"/>
                <a:cs typeface="Yeseva One"/>
                <a:sym typeface="Yeseva One"/>
              </a:rPr>
              <a:t>BUSINESS VIABILITY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1071" y="2610667"/>
            <a:ext cx="10844790" cy="145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DF0E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</a:t>
            </a:r>
            <a:r>
              <a:rPr lang="en-US" sz="4199">
                <a:solidFill>
                  <a:srgbClr val="FDF0E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ustainability That Makes Business Sense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268166" y="4332788"/>
          <a:ext cx="16230600" cy="4925512"/>
        </p:xfrm>
        <a:graphic>
          <a:graphicData uri="http://schemas.openxmlformats.org/drawingml/2006/table">
            <a:tbl>
              <a:tblPr/>
              <a:tblGrid>
                <a:gridCol w="3592002"/>
                <a:gridCol w="12638598"/>
              </a:tblGrid>
              <a:tr h="10260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759C5C"/>
                          </a:solidFill>
                          <a:latin typeface="Atkinson Hyperlegible Bold"/>
                          <a:ea typeface="Atkinson Hyperlegible Bold"/>
                          <a:cs typeface="Atkinson Hyperlegible Bold"/>
                          <a:sym typeface="Atkinson Hyperlegible Bold"/>
                        </a:rPr>
                        <a:t>Factor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759C5C"/>
                          </a:solidFill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RePouch Model Advantage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tkinson Hyperlegible Bold"/>
                          <a:ea typeface="Atkinson Hyperlegible Bold"/>
                          <a:cs typeface="Atkinson Hyperlegible Bold"/>
                          <a:sym typeface="Atkinson Hyperlegible Bold"/>
                        </a:rPr>
                        <a:t>Cost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363464"/>
                          </a:solidFill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High only in 1st purchase, cheap refills afterwards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30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tkinson Hyperlegible Bold"/>
                          <a:ea typeface="Atkinson Hyperlegible Bold"/>
                          <a:cs typeface="Atkinson Hyperlegible Bold"/>
                          <a:sym typeface="Atkinson Hyperlegible Bold"/>
                        </a:rPr>
                        <a:t>Customer Loyalty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363464"/>
                          </a:solidFill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Points &amp; app rewards build long-term relationships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83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tkinson Hyperlegible Bold"/>
                          <a:ea typeface="Atkinson Hyperlegible Bold"/>
                          <a:cs typeface="Atkinson Hyperlegible Bold"/>
                          <a:sym typeface="Atkinson Hyperlegible Bold"/>
                        </a:rPr>
                        <a:t>Branding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363464"/>
                          </a:solidFill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Green image boosts trust, attracts eco-conscious users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5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 b="true">
                          <a:solidFill>
                            <a:srgbClr val="000000"/>
                          </a:solidFill>
                          <a:latin typeface="Atkinson Hyperlegible Bold"/>
                          <a:ea typeface="Atkinson Hyperlegible Bold"/>
                          <a:cs typeface="Atkinson Hyperlegible Bold"/>
                          <a:sym typeface="Atkinson Hyperlegible Bold"/>
                        </a:rPr>
                        <a:t>Operations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363464"/>
                          </a:solidFill>
                          <a:latin typeface="Atkinson Hyperlegible"/>
                          <a:ea typeface="Atkinson Hyperlegible"/>
                          <a:cs typeface="Atkinson Hyperlegible"/>
                          <a:sym typeface="Atkinson Hyperlegible"/>
                        </a:rPr>
                        <a:t>Existing supply chain with small tweaks required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BDBBF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298">
            <a:off x="15679700" y="-939938"/>
            <a:ext cx="8605299" cy="12166876"/>
          </a:xfrm>
          <a:custGeom>
            <a:avLst/>
            <a:gdLst/>
            <a:ahLst/>
            <a:cxnLst/>
            <a:rect r="r" b="b" t="t" l="l"/>
            <a:pathLst>
              <a:path h="12166876" w="8605299">
                <a:moveTo>
                  <a:pt x="0" y="0"/>
                </a:moveTo>
                <a:lnTo>
                  <a:pt x="8605300" y="0"/>
                </a:lnTo>
                <a:lnTo>
                  <a:pt x="8605300" y="12166876"/>
                </a:lnTo>
                <a:lnTo>
                  <a:pt x="0" y="1216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5873" y="1795254"/>
            <a:ext cx="10580445" cy="1299058"/>
            <a:chOff x="0" y="0"/>
            <a:chExt cx="12891446" cy="15828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10795" y="-1905"/>
              <a:ext cx="12902114" cy="1584579"/>
            </a:xfrm>
            <a:custGeom>
              <a:avLst/>
              <a:gdLst/>
              <a:ahLst/>
              <a:cxnLst/>
              <a:rect r="r" b="b" t="t" l="l"/>
              <a:pathLst>
                <a:path h="1584579" w="12902114">
                  <a:moveTo>
                    <a:pt x="12885984" y="186309"/>
                  </a:moveTo>
                  <a:cubicBezTo>
                    <a:pt x="12885604" y="125349"/>
                    <a:pt x="12895002" y="8509"/>
                    <a:pt x="12895002" y="8509"/>
                  </a:cubicBezTo>
                  <a:lnTo>
                    <a:pt x="12750095" y="6223"/>
                  </a:lnTo>
                  <a:lnTo>
                    <a:pt x="12544608" y="16002"/>
                  </a:lnTo>
                  <a:cubicBezTo>
                    <a:pt x="12544608" y="16002"/>
                    <a:pt x="12210980" y="0"/>
                    <a:pt x="12179103" y="14986"/>
                  </a:cubicBezTo>
                  <a:cubicBezTo>
                    <a:pt x="12147098" y="29972"/>
                    <a:pt x="12081185" y="6223"/>
                    <a:pt x="12081185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938911"/>
                  </a:lnTo>
                  <a:lnTo>
                    <a:pt x="25019" y="1117727"/>
                  </a:lnTo>
                  <a:cubicBezTo>
                    <a:pt x="25019" y="1117727"/>
                    <a:pt x="0" y="1158875"/>
                    <a:pt x="16002" y="1318895"/>
                  </a:cubicBezTo>
                  <a:cubicBezTo>
                    <a:pt x="32004" y="1478915"/>
                    <a:pt x="49276" y="1574165"/>
                    <a:pt x="49276" y="1574165"/>
                  </a:cubicBezTo>
                  <a:lnTo>
                    <a:pt x="132842" y="1574419"/>
                  </a:lnTo>
                  <a:lnTo>
                    <a:pt x="305562" y="1557909"/>
                  </a:lnTo>
                  <a:lnTo>
                    <a:pt x="532511" y="1575435"/>
                  </a:lnTo>
                  <a:lnTo>
                    <a:pt x="771144" y="1584579"/>
                  </a:lnTo>
                  <a:lnTo>
                    <a:pt x="906526" y="1559433"/>
                  </a:lnTo>
                  <a:lnTo>
                    <a:pt x="1008761" y="1576705"/>
                  </a:lnTo>
                  <a:lnTo>
                    <a:pt x="12145956" y="1578610"/>
                  </a:lnTo>
                  <a:lnTo>
                    <a:pt x="12388907" y="1579245"/>
                  </a:lnTo>
                  <a:lnTo>
                    <a:pt x="12625761" y="1569593"/>
                  </a:lnTo>
                  <a:lnTo>
                    <a:pt x="12812071" y="1580388"/>
                  </a:lnTo>
                  <a:lnTo>
                    <a:pt x="12889541" y="1580642"/>
                  </a:lnTo>
                  <a:lnTo>
                    <a:pt x="12889921" y="1432687"/>
                  </a:lnTo>
                  <a:lnTo>
                    <a:pt x="12890176" y="1319022"/>
                  </a:lnTo>
                  <a:lnTo>
                    <a:pt x="12882302" y="1113536"/>
                  </a:lnTo>
                  <a:lnTo>
                    <a:pt x="12891192" y="945388"/>
                  </a:lnTo>
                  <a:lnTo>
                    <a:pt x="12892970" y="671576"/>
                  </a:lnTo>
                  <a:lnTo>
                    <a:pt x="12902114" y="424561"/>
                  </a:lnTo>
                  <a:cubicBezTo>
                    <a:pt x="12902114" y="424561"/>
                    <a:pt x="12886111" y="247015"/>
                    <a:pt x="12885731" y="186055"/>
                  </a:cubicBezTo>
                  <a:close/>
                </a:path>
              </a:pathLst>
            </a:custGeom>
            <a:solidFill>
              <a:srgbClr val="759C5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359154">
            <a:off x="11204448" y="3193331"/>
            <a:ext cx="6637058" cy="4566087"/>
          </a:xfrm>
          <a:custGeom>
            <a:avLst/>
            <a:gdLst/>
            <a:ahLst/>
            <a:cxnLst/>
            <a:rect r="r" b="b" t="t" l="l"/>
            <a:pathLst>
              <a:path h="4566087" w="6637058">
                <a:moveTo>
                  <a:pt x="0" y="0"/>
                </a:moveTo>
                <a:lnTo>
                  <a:pt x="6637058" y="0"/>
                </a:lnTo>
                <a:lnTo>
                  <a:pt x="6637058" y="4566088"/>
                </a:lnTo>
                <a:lnTo>
                  <a:pt x="0" y="456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88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79695">
            <a:off x="16329114" y="7596112"/>
            <a:ext cx="2150984" cy="582746"/>
          </a:xfrm>
          <a:custGeom>
            <a:avLst/>
            <a:gdLst/>
            <a:ahLst/>
            <a:cxnLst/>
            <a:rect r="r" b="b" t="t" l="l"/>
            <a:pathLst>
              <a:path h="582746" w="2150984">
                <a:moveTo>
                  <a:pt x="0" y="0"/>
                </a:moveTo>
                <a:lnTo>
                  <a:pt x="2150983" y="0"/>
                </a:lnTo>
                <a:lnTo>
                  <a:pt x="2150983" y="582746"/>
                </a:lnTo>
                <a:lnTo>
                  <a:pt x="0" y="58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79695">
            <a:off x="10259706" y="2858875"/>
            <a:ext cx="2719855" cy="736864"/>
          </a:xfrm>
          <a:custGeom>
            <a:avLst/>
            <a:gdLst/>
            <a:ahLst/>
            <a:cxnLst/>
            <a:rect r="r" b="b" t="t" l="l"/>
            <a:pathLst>
              <a:path h="736864" w="2719855">
                <a:moveTo>
                  <a:pt x="0" y="0"/>
                </a:moveTo>
                <a:lnTo>
                  <a:pt x="2719855" y="0"/>
                </a:lnTo>
                <a:lnTo>
                  <a:pt x="2719855" y="736864"/>
                </a:lnTo>
                <a:lnTo>
                  <a:pt x="0" y="736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08148" y="7743275"/>
            <a:ext cx="1634080" cy="2553250"/>
          </a:xfrm>
          <a:custGeom>
            <a:avLst/>
            <a:gdLst/>
            <a:ahLst/>
            <a:cxnLst/>
            <a:rect r="r" b="b" t="t" l="l"/>
            <a:pathLst>
              <a:path h="2553250" w="1634080">
                <a:moveTo>
                  <a:pt x="0" y="0"/>
                </a:moveTo>
                <a:lnTo>
                  <a:pt x="1634080" y="0"/>
                </a:lnTo>
                <a:lnTo>
                  <a:pt x="1634080" y="2553250"/>
                </a:lnTo>
                <a:lnTo>
                  <a:pt x="0" y="255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6440" y="2055924"/>
            <a:ext cx="10259311" cy="14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4"/>
              </a:lnSpc>
            </a:pPr>
            <a:r>
              <a:rPr lang="en-US" sz="5166">
                <a:solidFill>
                  <a:srgbClr val="FFFFFF"/>
                </a:solidFill>
                <a:latin typeface="Yeseva One"/>
                <a:ea typeface="Yeseva One"/>
                <a:cs typeface="Yeseva One"/>
                <a:sym typeface="Yeseva One"/>
              </a:rPr>
              <a:t>WHERE REPOUCH CAN WORK?</a:t>
            </a:r>
          </a:p>
          <a:p>
            <a:pPr algn="ctr" marL="0" indent="0" lvl="0">
              <a:lnSpc>
                <a:spcPts val="542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40083" y="523875"/>
            <a:ext cx="13881358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363464"/>
                </a:solidFill>
                <a:latin typeface="Yeseva One"/>
                <a:ea typeface="Yeseva One"/>
                <a:cs typeface="Yeseva One"/>
                <a:sym typeface="Yeseva One"/>
              </a:rPr>
              <a:t>REAL-WORLD USE CASES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521" y="3556613"/>
            <a:ext cx="10374282" cy="570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3747" indent="-501874" lvl="1">
              <a:lnSpc>
                <a:spcPts val="6508"/>
              </a:lnSpc>
              <a:buFont typeface="Arial"/>
              <a:buChar char="•"/>
            </a:pPr>
            <a:r>
              <a:rPr lang="en-US" sz="464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Shampoos, oils, handwashes (liquids)</a:t>
            </a:r>
          </a:p>
          <a:p>
            <a:pPr algn="l" marL="1003747" indent="-501874" lvl="1">
              <a:lnSpc>
                <a:spcPts val="6508"/>
              </a:lnSpc>
              <a:buFont typeface="Arial"/>
              <a:buChar char="•"/>
            </a:pPr>
            <a:r>
              <a:rPr lang="en-US" sz="464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Masalas, grains, tea/coffee (dry goods)</a:t>
            </a:r>
          </a:p>
          <a:p>
            <a:pPr algn="l" marL="1003747" indent="-501874" lvl="1">
              <a:lnSpc>
                <a:spcPts val="6508"/>
              </a:lnSpc>
              <a:buFont typeface="Arial"/>
              <a:buChar char="•"/>
            </a:pPr>
            <a:r>
              <a:rPr lang="en-US" sz="464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Cosmetics: Creams, facewash jars</a:t>
            </a:r>
          </a:p>
          <a:p>
            <a:pPr algn="l" marL="1003747" indent="-501874" lvl="1">
              <a:lnSpc>
                <a:spcPts val="6508"/>
              </a:lnSpc>
              <a:buFont typeface="Arial"/>
              <a:buChar char="•"/>
            </a:pPr>
            <a:r>
              <a:rPr lang="en-US" sz="4649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Cleaning: Floor cleaners, detergents</a:t>
            </a:r>
          </a:p>
          <a:p>
            <a:pPr algn="l">
              <a:lnSpc>
                <a:spcPts val="6508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0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6971" y="-939938"/>
            <a:ext cx="8605299" cy="12166876"/>
          </a:xfrm>
          <a:custGeom>
            <a:avLst/>
            <a:gdLst/>
            <a:ahLst/>
            <a:cxnLst/>
            <a:rect r="r" b="b" t="t" l="l"/>
            <a:pathLst>
              <a:path h="12166876" w="8605299">
                <a:moveTo>
                  <a:pt x="0" y="0"/>
                </a:moveTo>
                <a:lnTo>
                  <a:pt x="8605299" y="0"/>
                </a:lnTo>
                <a:lnTo>
                  <a:pt x="8605299" y="12166876"/>
                </a:lnTo>
                <a:lnTo>
                  <a:pt x="0" y="12166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35119">
            <a:off x="10926116" y="2970198"/>
            <a:ext cx="5762637" cy="5757241"/>
            <a:chOff x="0" y="0"/>
            <a:chExt cx="934345" cy="9334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4345" cy="933470"/>
            </a:xfrm>
            <a:custGeom>
              <a:avLst/>
              <a:gdLst/>
              <a:ahLst/>
              <a:cxnLst/>
              <a:rect r="r" b="b" t="t" l="l"/>
              <a:pathLst>
                <a:path h="933470" w="934345">
                  <a:moveTo>
                    <a:pt x="0" y="0"/>
                  </a:moveTo>
                  <a:lnTo>
                    <a:pt x="934345" y="0"/>
                  </a:lnTo>
                  <a:lnTo>
                    <a:pt x="934345" y="933470"/>
                  </a:lnTo>
                  <a:lnTo>
                    <a:pt x="0" y="933470"/>
                  </a:lnTo>
                  <a:close/>
                </a:path>
              </a:pathLst>
            </a:custGeom>
            <a:blipFill>
              <a:blip r:embed="rId4"/>
              <a:stretch>
                <a:fillRect l="-39069" t="0" r="-39069" b="0"/>
              </a:stretch>
            </a:blipFill>
            <a:ln w="47625" cap="sq">
              <a:gradFill>
                <a:gsLst>
                  <a:gs pos="0">
                    <a:srgbClr val="314716">
                      <a:alpha val="100000"/>
                    </a:srgbClr>
                  </a:gs>
                  <a:gs pos="50000">
                    <a:srgbClr val="ABFF50">
                      <a:alpha val="100000"/>
                    </a:srgbClr>
                  </a:gs>
                  <a:gs pos="100000">
                    <a:srgbClr val="3147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194433">
            <a:off x="15317446" y="6695557"/>
            <a:ext cx="2193321" cy="2502752"/>
          </a:xfrm>
          <a:custGeom>
            <a:avLst/>
            <a:gdLst/>
            <a:ahLst/>
            <a:cxnLst/>
            <a:rect r="r" b="b" t="t" l="l"/>
            <a:pathLst>
              <a:path h="2502752" w="2193321">
                <a:moveTo>
                  <a:pt x="0" y="0"/>
                </a:moveTo>
                <a:lnTo>
                  <a:pt x="2193321" y="0"/>
                </a:lnTo>
                <a:lnTo>
                  <a:pt x="2193321" y="2502752"/>
                </a:lnTo>
                <a:lnTo>
                  <a:pt x="0" y="250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85580"/>
            <a:ext cx="830437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8000">
                <a:solidFill>
                  <a:srgbClr val="363464"/>
                </a:solidFill>
                <a:latin typeface="Yeseva One"/>
                <a:ea typeface="Yeseva One"/>
                <a:cs typeface="Yeseva One"/>
                <a:sym typeface="Yeseva One"/>
              </a:rPr>
              <a:t>FUTURE SCOPE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2568435"/>
            <a:ext cx="6795909" cy="1194816"/>
            <a:chOff x="0" y="0"/>
            <a:chExt cx="1789869" cy="3146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9869" cy="314684"/>
            </a:xfrm>
            <a:custGeom>
              <a:avLst/>
              <a:gdLst/>
              <a:ahLst/>
              <a:cxnLst/>
              <a:rect r="r" b="b" t="t" l="l"/>
              <a:pathLst>
                <a:path h="314684" w="1789869">
                  <a:moveTo>
                    <a:pt x="0" y="0"/>
                  </a:moveTo>
                  <a:lnTo>
                    <a:pt x="1789869" y="0"/>
                  </a:lnTo>
                  <a:lnTo>
                    <a:pt x="1789869" y="314684"/>
                  </a:lnTo>
                  <a:lnTo>
                    <a:pt x="0" y="314684"/>
                  </a:lnTo>
                  <a:close/>
                </a:path>
              </a:pathLst>
            </a:custGeom>
            <a:solidFill>
              <a:srgbClr val="759C5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89869" cy="371834"/>
            </a:xfrm>
            <a:prstGeom prst="rect">
              <a:avLst/>
            </a:prstGeom>
          </p:spPr>
          <p:txBody>
            <a:bodyPr anchor="t" rtlCol="false" tIns="152400" lIns="152400" bIns="152400" rIns="152400"/>
            <a:lstStyle/>
            <a:p>
              <a:pPr algn="l" marL="0" indent="0" lvl="1">
                <a:lnSpc>
                  <a:spcPts val="37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4544" y="3868026"/>
            <a:ext cx="9653744" cy="646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Launch mobile app for refill orders, tracking &amp; rewards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Refill kiosks at local kirana stores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Collaborate with local composters &amp; NGOs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Launch child education campaigns on plastic use</a:t>
            </a:r>
          </a:p>
          <a:p>
            <a:pPr algn="l" marL="820414" indent="-410207" lvl="1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Offer QR code scan games to educate &amp; reward</a:t>
            </a:r>
            <a:r>
              <a:rPr lang="en-US" sz="3799">
                <a:solidFill>
                  <a:srgbClr val="363464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users</a:t>
            </a:r>
          </a:p>
          <a:p>
            <a:pPr algn="l">
              <a:lnSpc>
                <a:spcPts val="377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9524572" y="3800192"/>
            <a:ext cx="2581311" cy="699330"/>
          </a:xfrm>
          <a:custGeom>
            <a:avLst/>
            <a:gdLst/>
            <a:ahLst/>
            <a:cxnLst/>
            <a:rect r="r" b="b" t="t" l="l"/>
            <a:pathLst>
              <a:path h="699330" w="2581311">
                <a:moveTo>
                  <a:pt x="0" y="0"/>
                </a:moveTo>
                <a:lnTo>
                  <a:pt x="2581311" y="0"/>
                </a:lnTo>
                <a:lnTo>
                  <a:pt x="2581311" y="699330"/>
                </a:lnTo>
                <a:lnTo>
                  <a:pt x="0" y="699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01957" y="2773476"/>
            <a:ext cx="6034207" cy="142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Gr</a:t>
            </a:r>
            <a:r>
              <a:rPr lang="en-US" sz="4099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owing Greener Together</a:t>
            </a:r>
          </a:p>
          <a:p>
            <a:pPr algn="ctr">
              <a:lnSpc>
                <a:spcPts val="573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DAGnOgv7Ipw</dc:identifier>
  <dcterms:modified xsi:type="dcterms:W3CDTF">2011-08-01T06:04:30Z</dcterms:modified>
  <cp:revision>1</cp:revision>
  <dc:title>The Life cycle Assessment of Products</dc:title>
</cp:coreProperties>
</file>